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77" r:id="rId3"/>
    <p:sldId id="278" r:id="rId4"/>
    <p:sldId id="258" r:id="rId5"/>
    <p:sldId id="289" r:id="rId6"/>
    <p:sldId id="290" r:id="rId7"/>
    <p:sldId id="259" r:id="rId8"/>
    <p:sldId id="260" r:id="rId9"/>
    <p:sldId id="261" r:id="rId10"/>
    <p:sldId id="257" r:id="rId11"/>
    <p:sldId id="262" r:id="rId12"/>
    <p:sldId id="264" r:id="rId13"/>
    <p:sldId id="265" r:id="rId14"/>
    <p:sldId id="266" r:id="rId15"/>
    <p:sldId id="268" r:id="rId16"/>
    <p:sldId id="269" r:id="rId17"/>
    <p:sldId id="267" r:id="rId18"/>
    <p:sldId id="263" r:id="rId19"/>
    <p:sldId id="270" r:id="rId20"/>
    <p:sldId id="271" r:id="rId21"/>
    <p:sldId id="272" r:id="rId22"/>
    <p:sldId id="273" r:id="rId23"/>
    <p:sldId id="274" r:id="rId24"/>
    <p:sldId id="275" r:id="rId25"/>
    <p:sldId id="279" r:id="rId26"/>
    <p:sldId id="280" r:id="rId27"/>
    <p:sldId id="288" r:id="rId28"/>
    <p:sldId id="281" r:id="rId29"/>
    <p:sldId id="282" r:id="rId30"/>
    <p:sldId id="283" r:id="rId31"/>
    <p:sldId id="284" r:id="rId32"/>
    <p:sldId id="285" r:id="rId33"/>
    <p:sldId id="286" r:id="rId34"/>
    <p:sldId id="287" r:id="rId35"/>
    <p:sldId id="291"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16"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01"/>
    <p:restoredTop sz="59043"/>
  </p:normalViewPr>
  <p:slideViewPr>
    <p:cSldViewPr snapToGrid="0" snapToObjects="1" showGuides="1">
      <p:cViewPr varScale="1">
        <p:scale>
          <a:sx n="72" d="100"/>
          <a:sy n="72" d="100"/>
        </p:scale>
        <p:origin x="1592" y="200"/>
      </p:cViewPr>
      <p:guideLst>
        <p:guide pos="3816"/>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hdphoto1.wdp>
</file>

<file path=ppt/media/image1.png>
</file>

<file path=ppt/media/image12.png>
</file>

<file path=ppt/media/image13.png>
</file>

<file path=ppt/media/image14.png>
</file>

<file path=ppt/media/image15.png>
</file>

<file path=ppt/media/image2.tiff>
</file>

<file path=ppt/media/image3.tiff>
</file>

<file path=ppt/media/image4.png>
</file>

<file path=ppt/media/image5.png>
</file>

<file path=ppt/media/image6.png>
</file>

<file path=ppt/media/image7.tif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099D64-55D2-354B-9092-9322D69A498A}" type="datetimeFigureOut">
              <a:rPr lang="en-US" smtClean="0"/>
              <a:t>2/13/19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3C4803-E739-5346-BEA6-7D5D578CDADF}" type="slidenum">
              <a:rPr lang="en-US" smtClean="0"/>
              <a:t>‹#›</a:t>
            </a:fld>
            <a:endParaRPr lang="en-US"/>
          </a:p>
        </p:txBody>
      </p:sp>
    </p:spTree>
    <p:extLst>
      <p:ext uri="{BB962C8B-B14F-4D97-AF65-F5344CB8AC3E}">
        <p14:creationId xmlns:p14="http://schemas.microsoft.com/office/powerpoint/2010/main" val="846781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theatlantic.com/science/archive/2015/08/psychology-studies-reliability-reproducability-nosek/402466/" TargetMode="External"/><Relationship Id="rId7" Type="http://schemas.openxmlformats.org/officeDocument/2006/relationships/hyperlink" Target="https://www.theatlantic.com/science/archive/2018/08/scientists-can-collectively-sense-which-psychology-studies-are-weak/568630/"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pdfs.semanticscholar.org/6102/c15ba21e2a6cd1ea8c9af79ff144b8764d28.pdf" TargetMode="External"/><Relationship Id="rId5" Type="http://schemas.openxmlformats.org/officeDocument/2006/relationships/hyperlink" Target="https://en.wikipedia.org/wiki/Lady_Macbeth_effect" TargetMode="External"/><Relationship Id="rId4" Type="http://schemas.openxmlformats.org/officeDocument/2006/relationships/hyperlink" Target="https://www.hbs.edu/faculty/Pages/item.aspx?num=49507" TargetMode="Externa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healthland.time.com/2012/04/27/losing-your-religion-analytic-thinking-weakens-religious-belief/" TargetMode="External"/><Relationship Id="rId3" Type="http://schemas.openxmlformats.org/officeDocument/2006/relationships/hyperlink" Target="http://science.sciencemag.org/content/342/6156/377" TargetMode="External"/><Relationship Id="rId7" Type="http://schemas.openxmlformats.org/officeDocument/2006/relationships/hyperlink" Target="https://www.theatlantic.com/science/archive/2016/12/should-psychologists-study-fiction/509405/"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en.wikipedia.org/wiki/Google_effect" TargetMode="External"/><Relationship Id="rId5" Type="http://schemas.openxmlformats.org/officeDocument/2006/relationships/hyperlink" Target="http://science.sciencemag.org/content/333/6043/776.full" TargetMode="External"/><Relationship Id="rId4" Type="http://schemas.openxmlformats.org/officeDocument/2006/relationships/hyperlink" Target="http://science.sciencemag.org/content/336/6080/493" TargetMode="External"/><Relationship Id="rId9" Type="http://schemas.openxmlformats.org/officeDocument/2006/relationships/hyperlink" Target="https://newrepublic.com/article/117986/how-google-affects-memory"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sure by now many of you have heard about the replication crisis. Where only 36% of the studies replicated in psychology experiments, with around half replicating in economics. This is making front page news in the world of psychological sciences today. So let’s examine a quick case.</a:t>
            </a:r>
          </a:p>
        </p:txBody>
      </p:sp>
      <p:sp>
        <p:nvSpPr>
          <p:cNvPr id="4" name="Slide Number Placeholder 3"/>
          <p:cNvSpPr>
            <a:spLocks noGrp="1"/>
          </p:cNvSpPr>
          <p:nvPr>
            <p:ph type="sldNum" sz="quarter" idx="5"/>
          </p:nvPr>
        </p:nvSpPr>
        <p:spPr/>
        <p:txBody>
          <a:bodyPr/>
          <a:lstStyle/>
          <a:p>
            <a:fld id="{BC3C4803-E739-5346-BEA6-7D5D578CDADF}" type="slidenum">
              <a:rPr lang="en-US" smtClean="0"/>
              <a:t>4</a:t>
            </a:fld>
            <a:endParaRPr lang="en-US"/>
          </a:p>
        </p:txBody>
      </p:sp>
    </p:spTree>
    <p:extLst>
      <p:ext uri="{BB962C8B-B14F-4D97-AF65-F5344CB8AC3E}">
        <p14:creationId xmlns:p14="http://schemas.microsoft.com/office/powerpoint/2010/main" val="2084658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osf.io</a:t>
            </a:r>
            <a:r>
              <a:rPr lang="en-US" dirty="0"/>
              <a:t>/j4935/register/564d31db8c5e4a7c9694b2c2</a:t>
            </a:r>
          </a:p>
          <a:p>
            <a:endParaRPr lang="en-US" dirty="0"/>
          </a:p>
          <a:p>
            <a:r>
              <a:rPr lang="en-US" dirty="0"/>
              <a:t>So I ran a pre-registered replication of the contrast of interest – let me show you it here.</a:t>
            </a:r>
          </a:p>
        </p:txBody>
      </p:sp>
      <p:sp>
        <p:nvSpPr>
          <p:cNvPr id="4" name="Slide Number Placeholder 3"/>
          <p:cNvSpPr>
            <a:spLocks noGrp="1"/>
          </p:cNvSpPr>
          <p:nvPr>
            <p:ph type="sldNum" sz="quarter" idx="5"/>
          </p:nvPr>
        </p:nvSpPr>
        <p:spPr/>
        <p:txBody>
          <a:bodyPr/>
          <a:lstStyle/>
          <a:p>
            <a:fld id="{BC3C4803-E739-5346-BEA6-7D5D578CDADF}" type="slidenum">
              <a:rPr lang="en-US" smtClean="0"/>
              <a:t>16</a:t>
            </a:fld>
            <a:endParaRPr lang="en-US"/>
          </a:p>
        </p:txBody>
      </p:sp>
    </p:spTree>
    <p:extLst>
      <p:ext uri="{BB962C8B-B14F-4D97-AF65-F5344CB8AC3E}">
        <p14:creationId xmlns:p14="http://schemas.microsoft.com/office/powerpoint/2010/main" val="24872016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 I ran the experiment again with 40 babies per condition and replicated my result! Yay!</a:t>
            </a:r>
          </a:p>
          <a:p>
            <a:endParaRPr lang="en-US" baseline="0" dirty="0"/>
          </a:p>
          <a:p>
            <a:r>
              <a:rPr lang="en-US" baseline="0" dirty="0"/>
              <a:t>Now one striking thing is that even though my sample was bigger, you can clearly see that the effect was smaller. In fact, this effect was </a:t>
            </a:r>
            <a:r>
              <a:rPr lang="en-US" i="1" baseline="0" dirty="0"/>
              <a:t>just</a:t>
            </a:r>
            <a:r>
              <a:rPr lang="en-US" i="0" baseline="0" dirty="0"/>
              <a:t> significant. Meaning that the first time I got the result, I </a:t>
            </a:r>
            <a:r>
              <a:rPr lang="en-US" i="0" baseline="0" dirty="0" err="1"/>
              <a:t>kinda</a:t>
            </a:r>
            <a:r>
              <a:rPr lang="en-US" i="0" baseline="0" dirty="0"/>
              <a:t> got lucky by getting a big effect. In reality I think this effect is much subtler, but </a:t>
            </a:r>
            <a:r>
              <a:rPr lang="en-US" i="0" baseline="0" dirty="0" err="1"/>
              <a:t>consistant</a:t>
            </a:r>
            <a:r>
              <a:rPr lang="en-US" i="0" baseline="0" dirty="0"/>
              <a:t>. </a:t>
            </a:r>
            <a:endParaRPr lang="en-US" baseline="0" dirty="0"/>
          </a:p>
        </p:txBody>
      </p:sp>
      <p:sp>
        <p:nvSpPr>
          <p:cNvPr id="4" name="Slide Number Placeholder 3"/>
          <p:cNvSpPr>
            <a:spLocks noGrp="1"/>
          </p:cNvSpPr>
          <p:nvPr>
            <p:ph type="sldNum" sz="quarter" idx="10"/>
          </p:nvPr>
        </p:nvSpPr>
        <p:spPr/>
        <p:txBody>
          <a:bodyPr/>
          <a:lstStyle/>
          <a:p>
            <a:fld id="{81198B86-01B2-BB4C-88B6-81DB0163C33F}" type="slidenum">
              <a:rPr lang="en-US" smtClean="0"/>
              <a:t>17</a:t>
            </a:fld>
            <a:endParaRPr lang="en-US"/>
          </a:p>
        </p:txBody>
      </p:sp>
    </p:spTree>
    <p:extLst>
      <p:ext uri="{BB962C8B-B14F-4D97-AF65-F5344CB8AC3E}">
        <p14:creationId xmlns:p14="http://schemas.microsoft.com/office/powerpoint/2010/main" val="36789094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Pre-registration is free and easy to do – You can pre-register and share your projects on the open science frame work. </a:t>
            </a:r>
          </a:p>
          <a:p>
            <a:endParaRPr lang="en-US" dirty="0"/>
          </a:p>
          <a:p>
            <a:r>
              <a:rPr lang="en-US" dirty="0"/>
              <a:t>Has anyone done this? Thoughts?</a:t>
            </a:r>
          </a:p>
        </p:txBody>
      </p:sp>
      <p:sp>
        <p:nvSpPr>
          <p:cNvPr id="4" name="Slide Number Placeholder 3"/>
          <p:cNvSpPr>
            <a:spLocks noGrp="1"/>
          </p:cNvSpPr>
          <p:nvPr>
            <p:ph type="sldNum" sz="quarter" idx="5"/>
          </p:nvPr>
        </p:nvSpPr>
        <p:spPr/>
        <p:txBody>
          <a:bodyPr/>
          <a:lstStyle/>
          <a:p>
            <a:fld id="{BC3C4803-E739-5346-BEA6-7D5D578CDADF}" type="slidenum">
              <a:rPr lang="en-US" smtClean="0"/>
              <a:t>18</a:t>
            </a:fld>
            <a:endParaRPr lang="en-US"/>
          </a:p>
        </p:txBody>
      </p:sp>
    </p:spTree>
    <p:extLst>
      <p:ext uri="{BB962C8B-B14F-4D97-AF65-F5344CB8AC3E}">
        <p14:creationId xmlns:p14="http://schemas.microsoft.com/office/powerpoint/2010/main" val="31674713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few places where I know you can pre-register.</a:t>
            </a:r>
          </a:p>
        </p:txBody>
      </p:sp>
      <p:sp>
        <p:nvSpPr>
          <p:cNvPr id="4" name="Slide Number Placeholder 3"/>
          <p:cNvSpPr>
            <a:spLocks noGrp="1"/>
          </p:cNvSpPr>
          <p:nvPr>
            <p:ph type="sldNum" sz="quarter" idx="5"/>
          </p:nvPr>
        </p:nvSpPr>
        <p:spPr/>
        <p:txBody>
          <a:bodyPr/>
          <a:lstStyle/>
          <a:p>
            <a:fld id="{BC3C4803-E739-5346-BEA6-7D5D578CDADF}" type="slidenum">
              <a:rPr lang="en-US" smtClean="0"/>
              <a:t>21</a:t>
            </a:fld>
            <a:endParaRPr lang="en-US"/>
          </a:p>
        </p:txBody>
      </p:sp>
    </p:spTree>
    <p:extLst>
      <p:ext uri="{BB962C8B-B14F-4D97-AF65-F5344CB8AC3E}">
        <p14:creationId xmlns:p14="http://schemas.microsoft.com/office/powerpoint/2010/main" val="24739526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before we all go out and pre-register, know it doesn’t fix everything. </a:t>
            </a:r>
          </a:p>
          <a:p>
            <a:endParaRPr lang="en-US" dirty="0"/>
          </a:p>
          <a:p>
            <a:endParaRPr lang="en-US" dirty="0"/>
          </a:p>
          <a:p>
            <a:r>
              <a:rPr lang="en-US" dirty="0"/>
              <a:t>Imagine, for example, that you get a positive result once every 20 tries. Even though every experiment is preregistered, given the aggregate program of research, it is plausible that the positive results are occurring by chance.</a:t>
            </a:r>
          </a:p>
        </p:txBody>
      </p:sp>
      <p:sp>
        <p:nvSpPr>
          <p:cNvPr id="4" name="Slide Number Placeholder 3"/>
          <p:cNvSpPr>
            <a:spLocks noGrp="1"/>
          </p:cNvSpPr>
          <p:nvPr>
            <p:ph type="sldNum" sz="quarter" idx="5"/>
          </p:nvPr>
        </p:nvSpPr>
        <p:spPr/>
        <p:txBody>
          <a:bodyPr/>
          <a:lstStyle/>
          <a:p>
            <a:fld id="{BC3C4803-E739-5346-BEA6-7D5D578CDADF}" type="slidenum">
              <a:rPr lang="en-US" smtClean="0"/>
              <a:t>22</a:t>
            </a:fld>
            <a:endParaRPr lang="en-US"/>
          </a:p>
        </p:txBody>
      </p:sp>
    </p:spTree>
    <p:extLst>
      <p:ext uri="{BB962C8B-B14F-4D97-AF65-F5344CB8AC3E}">
        <p14:creationId xmlns:p14="http://schemas.microsoft.com/office/powerpoint/2010/main" val="1157568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kemacdonald.com</a:t>
            </a:r>
            <a:r>
              <a:rPr lang="en-US" dirty="0"/>
              <a:t>/</a:t>
            </a:r>
          </a:p>
          <a:p>
            <a:endParaRPr lang="en-US" dirty="0"/>
          </a:p>
          <a:p>
            <a:r>
              <a:rPr lang="en-US" dirty="0"/>
              <a:t>https://</a:t>
            </a:r>
            <a:r>
              <a:rPr lang="en-US" dirty="0" err="1"/>
              <a:t>langcog.github.io</a:t>
            </a:r>
            <a:r>
              <a:rPr lang="en-US" dirty="0"/>
              <a:t>/PAQ/</a:t>
            </a:r>
          </a:p>
        </p:txBody>
      </p:sp>
      <p:sp>
        <p:nvSpPr>
          <p:cNvPr id="4" name="Slide Number Placeholder 3"/>
          <p:cNvSpPr>
            <a:spLocks noGrp="1"/>
          </p:cNvSpPr>
          <p:nvPr>
            <p:ph type="sldNum" sz="quarter" idx="5"/>
          </p:nvPr>
        </p:nvSpPr>
        <p:spPr/>
        <p:txBody>
          <a:bodyPr/>
          <a:lstStyle/>
          <a:p>
            <a:fld id="{BC3C4803-E739-5346-BEA6-7D5D578CDADF}" type="slidenum">
              <a:rPr lang="en-US" smtClean="0"/>
              <a:t>31</a:t>
            </a:fld>
            <a:endParaRPr lang="en-US"/>
          </a:p>
        </p:txBody>
      </p:sp>
    </p:spTree>
    <p:extLst>
      <p:ext uri="{BB962C8B-B14F-4D97-AF65-F5344CB8AC3E}">
        <p14:creationId xmlns:p14="http://schemas.microsoft.com/office/powerpoint/2010/main" val="21013119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3C4803-E739-5346-BEA6-7D5D578CDADF}" type="slidenum">
              <a:rPr lang="en-US" smtClean="0"/>
              <a:t>35</a:t>
            </a:fld>
            <a:endParaRPr lang="en-US"/>
          </a:p>
        </p:txBody>
      </p:sp>
    </p:spTree>
    <p:extLst>
      <p:ext uri="{BB962C8B-B14F-4D97-AF65-F5344CB8AC3E}">
        <p14:creationId xmlns:p14="http://schemas.microsoft.com/office/powerpoint/2010/main" val="682334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large group of scientists got together to create the “open science collaboration” where they set out to replicate 100 psychological studies. </a:t>
            </a:r>
          </a:p>
          <a:p>
            <a:endParaRPr lang="en-US" dirty="0"/>
          </a:p>
          <a:p>
            <a:r>
              <a:rPr lang="en-US" dirty="0"/>
              <a:t>First of all, What counts as a replication is a hard question – effect size? P value? So they used multiple ways of assessing replication including subjective report from the folks conducting the replication. </a:t>
            </a:r>
          </a:p>
          <a:p>
            <a:endParaRPr lang="en-US" dirty="0"/>
          </a:p>
          <a:p>
            <a:r>
              <a:rPr lang="en-US" dirty="0"/>
              <a:t>Out of the 100 studies– only 36% had “significant results – using p values”</a:t>
            </a:r>
          </a:p>
          <a:p>
            <a:r>
              <a:rPr lang="en-US" dirty="0"/>
              <a:t>47% of original effect sizes were in the 95% confidence interval of the replication effect size. And 39% were subjectively rated to have replicated. This was pretty dim and made a lot of headlines</a:t>
            </a:r>
          </a:p>
        </p:txBody>
      </p:sp>
      <p:sp>
        <p:nvSpPr>
          <p:cNvPr id="4" name="Slide Number Placeholder 3"/>
          <p:cNvSpPr>
            <a:spLocks noGrp="1"/>
          </p:cNvSpPr>
          <p:nvPr>
            <p:ph type="sldNum" sz="quarter" idx="5"/>
          </p:nvPr>
        </p:nvSpPr>
        <p:spPr/>
        <p:txBody>
          <a:bodyPr/>
          <a:lstStyle/>
          <a:p>
            <a:fld id="{BC3C4803-E739-5346-BEA6-7D5D578CDADF}" type="slidenum">
              <a:rPr lang="en-US" smtClean="0"/>
              <a:t>5</a:t>
            </a:fld>
            <a:endParaRPr lang="en-US"/>
          </a:p>
        </p:txBody>
      </p:sp>
    </p:spTree>
    <p:extLst>
      <p:ext uri="{BB962C8B-B14F-4D97-AF65-F5344CB8AC3E}">
        <p14:creationId xmlns:p14="http://schemas.microsoft.com/office/powerpoint/2010/main" val="3623269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However, as I mentioned, what counts as a replication is hard.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a team of economists and psychologists got together to run this project again (the previous one was many labs 1 and now this is many labs 2). This time they attempted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Many Labs 2 project was specifically designed to address these criticisms (nature and science replication of 21 studies). With 15,305 participants in total, the new experiments had, on average</a:t>
            </a:r>
            <a:r>
              <a:rPr lang="en-US" sz="1200" b="1" i="0" kern="1200" dirty="0">
                <a:solidFill>
                  <a:schemeClr val="tx1"/>
                </a:solidFill>
                <a:effectLst/>
                <a:latin typeface="+mn-lt"/>
                <a:ea typeface="+mn-ea"/>
                <a:cs typeface="+mn-cs"/>
              </a:rPr>
              <a:t>, 60 times as many volunteers </a:t>
            </a:r>
            <a:r>
              <a:rPr lang="en-US" sz="1200" b="0" i="0" kern="1200" dirty="0">
                <a:solidFill>
                  <a:schemeClr val="tx1"/>
                </a:solidFill>
                <a:effectLst/>
                <a:latin typeface="+mn-lt"/>
                <a:ea typeface="+mn-ea"/>
                <a:cs typeface="+mn-cs"/>
              </a:rPr>
              <a:t>as the studies they were attempting to replicate. The researchers involved worked with the scientists behind the original studies to vet and check every detail of the experiments beforehand. And they repeated those experiments many times over, with volunteers from </a:t>
            </a:r>
            <a:r>
              <a:rPr lang="en-US" sz="1200" b="1" i="0" kern="1200" dirty="0">
                <a:solidFill>
                  <a:schemeClr val="tx1"/>
                </a:solidFill>
                <a:effectLst/>
                <a:latin typeface="+mn-lt"/>
                <a:ea typeface="+mn-ea"/>
                <a:cs typeface="+mn-cs"/>
              </a:rPr>
              <a:t>36 different countries</a:t>
            </a:r>
            <a:r>
              <a:rPr lang="en-US" sz="1200" b="0" i="0" kern="1200" dirty="0">
                <a:solidFill>
                  <a:schemeClr val="tx1"/>
                </a:solidFill>
                <a:effectLst/>
                <a:latin typeface="+mn-lt"/>
                <a:ea typeface="+mn-ea"/>
                <a:cs typeface="+mn-cs"/>
              </a:rPr>
              <a:t>, to see if the studies would replicate in some cultures and contexts but not others. “It’s been the biggest bear of a project,” says </a:t>
            </a:r>
            <a:r>
              <a:rPr lang="en-US" sz="1200" b="0" i="0" u="sng" kern="1200" dirty="0">
                <a:solidFill>
                  <a:schemeClr val="tx1"/>
                </a:solidFill>
                <a:effectLst/>
                <a:latin typeface="+mn-lt"/>
                <a:ea typeface="+mn-ea"/>
                <a:cs typeface="+mn-cs"/>
                <a:hlinkClick r:id="rId3"/>
              </a:rPr>
              <a:t>Brian Nosek</a:t>
            </a:r>
            <a:r>
              <a:rPr lang="en-US" sz="1200" b="0" i="0" kern="1200" dirty="0">
                <a:solidFill>
                  <a:schemeClr val="tx1"/>
                </a:solidFill>
                <a:effectLst/>
                <a:latin typeface="+mn-lt"/>
                <a:ea typeface="+mn-ea"/>
                <a:cs typeface="+mn-cs"/>
              </a:rPr>
              <a:t> from the Center for Open Science, who helped to coordinate it. “It’s 28 papers’ worth of stuff in one.”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Despite the large sample sizes and the blessings of the original teams, </a:t>
            </a:r>
            <a:r>
              <a:rPr lang="en-US" sz="1200" b="1" i="0" kern="1200" dirty="0">
                <a:solidFill>
                  <a:schemeClr val="tx1"/>
                </a:solidFill>
                <a:effectLst/>
                <a:latin typeface="+mn-lt"/>
                <a:ea typeface="+mn-ea"/>
                <a:cs typeface="+mn-cs"/>
              </a:rPr>
              <a:t>the team failed to replicate half of the studies it focused on (13/21 replicated)</a:t>
            </a:r>
            <a:r>
              <a:rPr lang="en-US" sz="1200" b="0" i="0" kern="1200" dirty="0">
                <a:solidFill>
                  <a:schemeClr val="tx1"/>
                </a:solidFill>
                <a:effectLst/>
                <a:latin typeface="+mn-lt"/>
                <a:ea typeface="+mn-ea"/>
                <a:cs typeface="+mn-cs"/>
              </a:rPr>
              <a:t>. It couldn’t, for example, show that people subconsciously exposed to the concept of heat were more likely to </a:t>
            </a:r>
            <a:r>
              <a:rPr lang="en-US" sz="1200" b="0" i="0" u="sng" kern="1200" dirty="0">
                <a:solidFill>
                  <a:schemeClr val="tx1"/>
                </a:solidFill>
                <a:effectLst/>
                <a:latin typeface="+mn-lt"/>
                <a:ea typeface="+mn-ea"/>
                <a:cs typeface="+mn-cs"/>
                <a:hlinkClick r:id="rId4"/>
              </a:rPr>
              <a:t>believe in global warming</a:t>
            </a:r>
            <a:r>
              <a:rPr lang="en-US" sz="1200" b="0" i="0" kern="1200" dirty="0">
                <a:solidFill>
                  <a:schemeClr val="tx1"/>
                </a:solidFill>
                <a:effectLst/>
                <a:latin typeface="+mn-lt"/>
                <a:ea typeface="+mn-ea"/>
                <a:cs typeface="+mn-cs"/>
              </a:rPr>
              <a:t>, or that moral transgressions create a need for physical cleanliness </a:t>
            </a:r>
            <a:r>
              <a:rPr lang="en-US" sz="1200" b="0" i="0" u="sng" kern="1200" dirty="0">
                <a:solidFill>
                  <a:schemeClr val="tx1"/>
                </a:solidFill>
                <a:effectLst/>
                <a:latin typeface="+mn-lt"/>
                <a:ea typeface="+mn-ea"/>
                <a:cs typeface="+mn-cs"/>
                <a:hlinkClick r:id="rId5"/>
              </a:rPr>
              <a:t>in the style of Lady Macbeth</a:t>
            </a:r>
            <a:r>
              <a:rPr lang="en-US" sz="1200" b="0" i="0" kern="1200" dirty="0">
                <a:solidFill>
                  <a:schemeClr val="tx1"/>
                </a:solidFill>
                <a:effectLst/>
                <a:latin typeface="+mn-lt"/>
                <a:ea typeface="+mn-ea"/>
                <a:cs typeface="+mn-cs"/>
              </a:rPr>
              <a:t>, or that people who </a:t>
            </a:r>
            <a:r>
              <a:rPr lang="en-US" sz="1200" b="0" i="0" u="sng" kern="1200" dirty="0">
                <a:solidFill>
                  <a:schemeClr val="tx1"/>
                </a:solidFill>
                <a:effectLst/>
                <a:latin typeface="+mn-lt"/>
                <a:ea typeface="+mn-ea"/>
                <a:cs typeface="+mn-cs"/>
                <a:hlinkClick r:id="rId6"/>
              </a:rPr>
              <a:t>grow up with more siblings</a:t>
            </a:r>
            <a:r>
              <a:rPr lang="en-US" sz="1200" b="0" i="0" kern="1200" dirty="0">
                <a:solidFill>
                  <a:schemeClr val="tx1"/>
                </a:solidFill>
                <a:effectLst/>
                <a:latin typeface="+mn-lt"/>
                <a:ea typeface="+mn-ea"/>
                <a:cs typeface="+mn-cs"/>
              </a:rPr>
              <a:t> are more altruistic. And as in </a:t>
            </a:r>
            <a:r>
              <a:rPr lang="en-US" sz="1200" b="0" i="0" u="sng" kern="1200" dirty="0">
                <a:solidFill>
                  <a:schemeClr val="tx1"/>
                </a:solidFill>
                <a:effectLst/>
                <a:latin typeface="+mn-lt"/>
                <a:ea typeface="+mn-ea"/>
                <a:cs typeface="+mn-cs"/>
                <a:hlinkClick r:id="rId7"/>
              </a:rPr>
              <a:t>previous big projects</a:t>
            </a:r>
            <a:r>
              <a:rPr lang="en-US" sz="1200" b="0" i="0" kern="1200" dirty="0">
                <a:solidFill>
                  <a:schemeClr val="tx1"/>
                </a:solidFill>
                <a:effectLst/>
                <a:latin typeface="+mn-lt"/>
                <a:ea typeface="+mn-ea"/>
                <a:cs typeface="+mn-cs"/>
              </a:rPr>
              <a:t>, online bettors were surprisingly good at predicting beforehand which studies would ultimately replicate. Somehow, they could intuit which studies were reliable</a:t>
            </a:r>
          </a:p>
          <a:p>
            <a:endParaRPr lang="en-US" dirty="0"/>
          </a:p>
        </p:txBody>
      </p:sp>
      <p:sp>
        <p:nvSpPr>
          <p:cNvPr id="4" name="Slide Number Placeholder 3"/>
          <p:cNvSpPr>
            <a:spLocks noGrp="1"/>
          </p:cNvSpPr>
          <p:nvPr>
            <p:ph type="sldNum" sz="quarter" idx="5"/>
          </p:nvPr>
        </p:nvSpPr>
        <p:spPr/>
        <p:txBody>
          <a:bodyPr/>
          <a:lstStyle/>
          <a:p>
            <a:fld id="{BC3C4803-E739-5346-BEA6-7D5D578CDADF}" type="slidenum">
              <a:rPr lang="en-US" smtClean="0"/>
              <a:t>6</a:t>
            </a:fld>
            <a:endParaRPr lang="en-US"/>
          </a:p>
        </p:txBody>
      </p:sp>
    </p:spTree>
    <p:extLst>
      <p:ext uri="{BB962C8B-B14F-4D97-AF65-F5344CB8AC3E}">
        <p14:creationId xmlns:p14="http://schemas.microsoft.com/office/powerpoint/2010/main" val="239247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“prediction market”—a stock exchange in which volunteers could buy or sell “shares” in the 21 studies, based on how reproducible they seemed</a:t>
            </a:r>
            <a:r>
              <a:rPr lang="en-US" sz="1200" b="1" i="0" kern="1200" dirty="0">
                <a:solidFill>
                  <a:schemeClr val="tx1"/>
                </a:solidFill>
                <a:effectLst/>
                <a:latin typeface="+mn-lt"/>
                <a:ea typeface="+mn-ea"/>
                <a:cs typeface="+mn-cs"/>
              </a:rPr>
              <a:t>. They recruited 206 volunteers—a mix of psychologists and economists, students and professors, none of whom were involved in the SSRP itself. </a:t>
            </a:r>
            <a:r>
              <a:rPr lang="en-US" sz="1200" b="0" i="0" kern="1200" dirty="0">
                <a:solidFill>
                  <a:schemeClr val="tx1"/>
                </a:solidFill>
                <a:effectLst/>
                <a:latin typeface="+mn-lt"/>
                <a:ea typeface="+mn-ea"/>
                <a:cs typeface="+mn-cs"/>
              </a:rPr>
              <a:t>Each started with $100 and could earn more by correctly betting on studies that eventually panned out.</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Look at the graph and compare the blue diamonds to the yellow diamonds.</a:t>
            </a:r>
          </a:p>
          <a:p>
            <a:r>
              <a:rPr lang="en-US" sz="1200" b="0" i="0" kern="1200" dirty="0">
                <a:solidFill>
                  <a:schemeClr val="tx1"/>
                </a:solidFill>
                <a:effectLst/>
                <a:latin typeface="+mn-lt"/>
                <a:ea typeface="+mn-ea"/>
                <a:cs typeface="+mn-cs"/>
              </a:rPr>
              <a:t>The market assigned higher odds of success for the 13 studies that were successfully replicated than the eight that weren’t—compare the blue diamonds to the yellow diamonds.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Kind of nice that we have some intuition already of which study will replicate</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What clues did people look for? Small sample size, p value,</a:t>
            </a:r>
          </a:p>
          <a:p>
            <a:endParaRPr lang="en-US" sz="1200" b="1"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Beyond statistical issues, it strikes me that several of the studies that didn’t replicate have another quality in common: </a:t>
            </a:r>
            <a:r>
              <a:rPr lang="en-US" sz="1200" b="1" i="0" kern="1200" dirty="0">
                <a:solidFill>
                  <a:schemeClr val="tx1"/>
                </a:solidFill>
                <a:effectLst/>
                <a:latin typeface="+mn-lt"/>
                <a:ea typeface="+mn-ea"/>
                <a:cs typeface="+mn-cs"/>
              </a:rPr>
              <a:t>newsworthiness. </a:t>
            </a:r>
            <a:r>
              <a:rPr lang="en-US" sz="1200" b="0" i="0" kern="1200" dirty="0">
                <a:solidFill>
                  <a:schemeClr val="tx1"/>
                </a:solidFill>
                <a:effectLst/>
                <a:latin typeface="+mn-lt"/>
                <a:ea typeface="+mn-ea"/>
                <a:cs typeface="+mn-cs"/>
              </a:rPr>
              <a:t>They reported cute, attention-grabbing, </a:t>
            </a:r>
            <a:r>
              <a:rPr lang="en-US" sz="1200" b="0" i="1" kern="1200" dirty="0">
                <a:solidFill>
                  <a:schemeClr val="tx1"/>
                </a:solidFill>
                <a:effectLst/>
                <a:latin typeface="+mn-lt"/>
                <a:ea typeface="+mn-ea"/>
                <a:cs typeface="+mn-cs"/>
              </a:rPr>
              <a:t>whoa-</a:t>
            </a:r>
            <a:r>
              <a:rPr lang="en-US" sz="1200" b="0" i="0" kern="1200" dirty="0">
                <a:solidFill>
                  <a:schemeClr val="tx1"/>
                </a:solidFill>
                <a:effectLst/>
                <a:latin typeface="+mn-lt"/>
                <a:ea typeface="+mn-ea"/>
                <a:cs typeface="+mn-cs"/>
              </a:rPr>
              <a:t>if-true results that conform to the biases of at least some parts of society. One purportedly showed that </a:t>
            </a:r>
            <a:r>
              <a:rPr lang="en-US" sz="1200" b="0" i="0" u="sng" kern="1200" dirty="0">
                <a:solidFill>
                  <a:schemeClr val="tx1"/>
                </a:solidFill>
                <a:effectLst/>
                <a:latin typeface="+mn-lt"/>
                <a:ea typeface="+mn-ea"/>
                <a:cs typeface="+mn-cs"/>
                <a:hlinkClick r:id="rId3"/>
              </a:rPr>
              <a:t>reading literary fiction</a:t>
            </a:r>
            <a:r>
              <a:rPr lang="en-US" sz="1200" b="0" i="0" kern="1200" dirty="0">
                <a:solidFill>
                  <a:schemeClr val="tx1"/>
                </a:solidFill>
                <a:effectLst/>
                <a:latin typeface="+mn-lt"/>
                <a:ea typeface="+mn-ea"/>
                <a:cs typeface="+mn-cs"/>
              </a:rPr>
              <a:t> improves our ability to understand other people’s beliefs and desires. Another said that </a:t>
            </a:r>
            <a:r>
              <a:rPr lang="en-US" sz="1200" b="0" i="0" u="sng" kern="1200" dirty="0">
                <a:solidFill>
                  <a:schemeClr val="tx1"/>
                </a:solidFill>
                <a:effectLst/>
                <a:latin typeface="+mn-lt"/>
                <a:ea typeface="+mn-ea"/>
                <a:cs typeface="+mn-cs"/>
                <a:hlinkClick r:id="rId4"/>
              </a:rPr>
              <a:t>thinking analytically</a:t>
            </a:r>
            <a:r>
              <a:rPr lang="en-US" sz="1200" b="0" i="0" kern="1200" dirty="0">
                <a:solidFill>
                  <a:schemeClr val="tx1"/>
                </a:solidFill>
                <a:effectLst/>
                <a:latin typeface="+mn-lt"/>
                <a:ea typeface="+mn-ea"/>
                <a:cs typeface="+mn-cs"/>
              </a:rPr>
              <a:t> weakens belief in religion. Yet another said that people who think about computers are </a:t>
            </a:r>
            <a:r>
              <a:rPr lang="en-US" sz="1200" b="0" i="0" u="sng" kern="1200" dirty="0">
                <a:solidFill>
                  <a:schemeClr val="tx1"/>
                </a:solidFill>
                <a:effectLst/>
                <a:latin typeface="+mn-lt"/>
                <a:ea typeface="+mn-ea"/>
                <a:cs typeface="+mn-cs"/>
                <a:hlinkClick r:id="rId5"/>
              </a:rPr>
              <a:t>worse at recalling old information</a:t>
            </a:r>
            <a:r>
              <a:rPr lang="en-US" sz="1200" b="0" i="0" kern="1200" dirty="0">
                <a:solidFill>
                  <a:schemeClr val="tx1"/>
                </a:solidFill>
                <a:effectLst/>
                <a:latin typeface="+mn-lt"/>
                <a:ea typeface="+mn-ea"/>
                <a:cs typeface="+mn-cs"/>
              </a:rPr>
              <a:t>—a phenomenon that the authors billed as “</a:t>
            </a:r>
            <a:r>
              <a:rPr lang="en-US" sz="1200" b="0" i="0" u="sng" kern="1200" dirty="0">
                <a:solidFill>
                  <a:schemeClr val="tx1"/>
                </a:solidFill>
                <a:effectLst/>
                <a:latin typeface="+mn-lt"/>
                <a:ea typeface="+mn-ea"/>
                <a:cs typeface="+mn-cs"/>
                <a:hlinkClick r:id="rId6"/>
              </a:rPr>
              <a:t>the Google effect</a:t>
            </a:r>
            <a:r>
              <a:rPr lang="en-US" sz="1200" b="0" i="0" kern="1200" dirty="0">
                <a:solidFill>
                  <a:schemeClr val="tx1"/>
                </a:solidFill>
                <a:effectLst/>
                <a:latin typeface="+mn-lt"/>
                <a:ea typeface="+mn-ea"/>
                <a:cs typeface="+mn-cs"/>
              </a:rPr>
              <a:t>.” All of these were </a:t>
            </a:r>
            <a:r>
              <a:rPr lang="en-US" sz="1200" b="0" i="0" u="sng" kern="1200" dirty="0">
                <a:solidFill>
                  <a:schemeClr val="tx1"/>
                </a:solidFill>
                <a:effectLst/>
                <a:latin typeface="+mn-lt"/>
                <a:ea typeface="+mn-ea"/>
                <a:cs typeface="+mn-cs"/>
                <a:hlinkClick r:id="rId7"/>
              </a:rPr>
              <a:t>widely</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8"/>
              </a:rPr>
              <a:t>covered</a:t>
            </a: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9"/>
              </a:rPr>
              <a:t>in the media</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C3C4803-E739-5346-BEA6-7D5D578CDADF}" type="slidenum">
              <a:rPr lang="en-US" smtClean="0"/>
              <a:t>7</a:t>
            </a:fld>
            <a:endParaRPr lang="en-US"/>
          </a:p>
        </p:txBody>
      </p:sp>
    </p:spTree>
    <p:extLst>
      <p:ext uri="{BB962C8B-B14F-4D97-AF65-F5344CB8AC3E}">
        <p14:creationId xmlns:p14="http://schemas.microsoft.com/office/powerpoint/2010/main" val="3165278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pressure for “positive” results</a:t>
            </a:r>
          </a:p>
          <a:p>
            <a:endParaRPr lang="en-US" dirty="0"/>
          </a:p>
          <a:p>
            <a:r>
              <a:rPr lang="en-US" b="1" dirty="0"/>
              <a:t>Novel</a:t>
            </a:r>
            <a:r>
              <a:rPr lang="en-US" dirty="0"/>
              <a:t> results are rewarded more than redundant or incremental additions to existing knowledge. </a:t>
            </a:r>
            <a:r>
              <a:rPr lang="en-US" b="1" dirty="0"/>
              <a:t>Positive results</a:t>
            </a:r>
            <a:r>
              <a:rPr lang="en-US" dirty="0"/>
              <a:t>––finding a relationship between variables or an effect of treatments on outcomes––are rewarded more than negative results––failing to find a relationship or effect; </a:t>
            </a:r>
            <a:r>
              <a:rPr lang="en-US" b="1" dirty="0"/>
              <a:t>clean results </a:t>
            </a:r>
            <a:r>
              <a:rPr lang="en-US" dirty="0"/>
              <a:t>that provide a strong narrative are rewarded more than outcomes that show uncertainty or exceptions to the favored narrative.</a:t>
            </a:r>
          </a:p>
          <a:p>
            <a:endParaRPr lang="en-US" dirty="0"/>
          </a:p>
          <a:p>
            <a:r>
              <a:rPr lang="en-US" dirty="0"/>
              <a:t>However, we have to acknowledge that achieving a novel, positive, clean result is a rare event. </a:t>
            </a:r>
          </a:p>
          <a:p>
            <a:endParaRPr lang="en-US" dirty="0"/>
          </a:p>
          <a:p>
            <a:r>
              <a:rPr lang="en-US" sz="1200" b="0" i="0" kern="1200" dirty="0">
                <a:solidFill>
                  <a:schemeClr val="tx1"/>
                </a:solidFill>
                <a:effectLst/>
                <a:latin typeface="+mn-lt"/>
                <a:ea typeface="+mn-ea"/>
                <a:cs typeface="+mn-cs"/>
              </a:rPr>
              <a:t>Researchers may design a study to investigate one question and, upon observing the outcomes, misremember the original purposes as more aligned with what was observed. Researchers may genuinely believe that they would have predicted, or even that they did predict, the outcomes as observed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Researchers may employ confirmation bias by seeking evidence consistent with their expectations and finding fault or ignoring evidence that is inconsistent with their expectations</a:t>
            </a:r>
          </a:p>
          <a:p>
            <a:endParaRPr lang="en-US" sz="1200" b="0" i="0" kern="1200" dirty="0">
              <a:solidFill>
                <a:schemeClr val="tx1"/>
              </a:solidFill>
              <a:effectLst/>
              <a:latin typeface="+mn-lt"/>
              <a:ea typeface="+mn-ea"/>
              <a:cs typeface="+mn-cs"/>
            </a:endParaRPr>
          </a:p>
          <a:p>
            <a:r>
              <a:rPr lang="en-US" dirty="0"/>
              <a:t>This post-hoc theorizing is a form of circular reasoning–– generating a hypothesis based on observing data, and then evaluating the validity of the hypothesis based on the same data.</a:t>
            </a:r>
          </a:p>
          <a:p>
            <a:endParaRPr lang="en-US" dirty="0"/>
          </a:p>
          <a:p>
            <a:r>
              <a:rPr lang="en-US" sz="1200" b="0" i="0" kern="1200" dirty="0">
                <a:solidFill>
                  <a:schemeClr val="tx1"/>
                </a:solidFill>
                <a:effectLst/>
                <a:latin typeface="+mn-lt"/>
                <a:ea typeface="+mn-ea"/>
                <a:cs typeface="+mn-cs"/>
              </a:rPr>
              <a:t> Moreover, good intentions are not sufficient to overcome these three factors.</a:t>
            </a: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BC3C4803-E739-5346-BEA6-7D5D578CDADF}" type="slidenum">
              <a:rPr lang="en-US" smtClean="0"/>
              <a:t>9</a:t>
            </a:fld>
            <a:endParaRPr lang="en-US"/>
          </a:p>
        </p:txBody>
      </p:sp>
    </p:spTree>
    <p:extLst>
      <p:ext uri="{BB962C8B-B14F-4D97-AF65-F5344CB8AC3E}">
        <p14:creationId xmlns:p14="http://schemas.microsoft.com/office/powerpoint/2010/main" val="23620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we do have some control over is our analyses right?– yet as scientists we have A LOT of analytic freedom. When we design and analyze studies we make A LOT of decisions. Here are just a few and these are hard decisions to make.</a:t>
            </a:r>
          </a:p>
          <a:p>
            <a:endParaRPr lang="en-US" dirty="0"/>
          </a:p>
          <a:p>
            <a:r>
              <a:rPr lang="en-US" dirty="0"/>
              <a:t>Pause talk about what makes a “bad” participant. </a:t>
            </a:r>
          </a:p>
          <a:p>
            <a:endParaRPr lang="en-US" dirty="0"/>
          </a:p>
          <a:p>
            <a:r>
              <a:rPr lang="en-US" dirty="0"/>
              <a:t>Does anyone else have experiences they want to share?</a:t>
            </a:r>
          </a:p>
          <a:p>
            <a:endParaRPr lang="en-US" dirty="0"/>
          </a:p>
          <a:p>
            <a:endParaRPr lang="en-US" dirty="0"/>
          </a:p>
          <a:p>
            <a:r>
              <a:rPr lang="en-US" dirty="0"/>
              <a:t>This leaves the observed P values with unknown </a:t>
            </a:r>
            <a:r>
              <a:rPr lang="en-US" dirty="0" err="1"/>
              <a:t>diagnosticity</a:t>
            </a:r>
            <a:r>
              <a:rPr lang="en-US" dirty="0"/>
              <a:t>, rendering them uninterpretable. In other words, null hypothesis significance testing cannot be used with confidence for </a:t>
            </a:r>
            <a:r>
              <a:rPr lang="en-US" dirty="0" err="1"/>
              <a:t>postdiction</a:t>
            </a:r>
            <a:r>
              <a:rPr lang="en-US" dirty="0"/>
              <a:t>. How do you even correct for multiple comparisons here? The number of tests done?</a:t>
            </a:r>
          </a:p>
        </p:txBody>
      </p:sp>
      <p:sp>
        <p:nvSpPr>
          <p:cNvPr id="4" name="Slide Number Placeholder 3"/>
          <p:cNvSpPr>
            <a:spLocks noGrp="1"/>
          </p:cNvSpPr>
          <p:nvPr>
            <p:ph type="sldNum" sz="quarter" idx="5"/>
          </p:nvPr>
        </p:nvSpPr>
        <p:spPr/>
        <p:txBody>
          <a:bodyPr/>
          <a:lstStyle/>
          <a:p>
            <a:fld id="{BC3C4803-E739-5346-BEA6-7D5D578CDADF}" type="slidenum">
              <a:rPr lang="en-US" smtClean="0"/>
              <a:t>10</a:t>
            </a:fld>
            <a:endParaRPr lang="en-US"/>
          </a:p>
        </p:txBody>
      </p:sp>
    </p:spTree>
    <p:extLst>
      <p:ext uri="{BB962C8B-B14F-4D97-AF65-F5344CB8AC3E}">
        <p14:creationId xmlns:p14="http://schemas.microsoft.com/office/powerpoint/2010/main" val="3086608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My research focuses on effort and persistence. In this study I was interested in exploring how babies know how hard to try on novel tasks.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In particular, I wanted to know whether babies could learn how hard to try by watching how hard adults try at different tasks. </a:t>
            </a:r>
          </a:p>
          <a:p>
            <a:endParaRPr lang="en-US" baseline="0" dirty="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We showed babies adults either trying hard or not trying hard on two tasks and wanted to see if babies would abstract from that information how hard they should try on a third novel task.  </a:t>
            </a:r>
          </a:p>
          <a:p>
            <a:endParaRPr lang="en-US" dirty="0"/>
          </a:p>
        </p:txBody>
      </p:sp>
      <p:sp>
        <p:nvSpPr>
          <p:cNvPr id="4" name="Slide Number Placeholder 3"/>
          <p:cNvSpPr>
            <a:spLocks noGrp="1"/>
          </p:cNvSpPr>
          <p:nvPr>
            <p:ph type="sldNum" sz="quarter" idx="10"/>
          </p:nvPr>
        </p:nvSpPr>
        <p:spPr/>
        <p:txBody>
          <a:bodyPr/>
          <a:lstStyle/>
          <a:p>
            <a:fld id="{2EB22DAB-EF36-1342-B315-05F29190563D}" type="slidenum">
              <a:rPr lang="en-US" smtClean="0"/>
              <a:t>13</a:t>
            </a:fld>
            <a:endParaRPr lang="en-US"/>
          </a:p>
        </p:txBody>
      </p:sp>
    </p:spTree>
    <p:extLst>
      <p:ext uri="{BB962C8B-B14F-4D97-AF65-F5344CB8AC3E}">
        <p14:creationId xmlns:p14="http://schemas.microsoft.com/office/powerpoint/2010/main" val="4166825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first ran this experiment with 34 kids per condition – no effort, baseline, and effort.</a:t>
            </a:r>
          </a:p>
          <a:p>
            <a:endParaRPr lang="en-US" dirty="0"/>
          </a:p>
          <a:p>
            <a:r>
              <a:rPr lang="en-US" dirty="0"/>
              <a:t>What you’re going to see on the y axis</a:t>
            </a:r>
            <a:r>
              <a:rPr lang="en-US" baseline="0" dirty="0"/>
              <a:t> is number of button presses over all and then before first handoff</a:t>
            </a:r>
          </a:p>
          <a:p>
            <a:endParaRPr lang="en-US" baseline="0" dirty="0"/>
          </a:p>
          <a:p>
            <a:r>
              <a:rPr lang="en-US" baseline="0" dirty="0"/>
              <a:t> And what you see is that kids in the effort condition pushed the button more times overall than children in both the no effort condition and baseline.</a:t>
            </a:r>
          </a:p>
          <a:p>
            <a:endParaRPr lang="en-US" baseline="0" dirty="0"/>
          </a:p>
          <a:p>
            <a:endParaRPr lang="en-US" baseline="0" dirty="0"/>
          </a:p>
          <a:p>
            <a:r>
              <a:rPr lang="en-US" baseline="0" dirty="0"/>
              <a:t>We were really excited about this! But…</a:t>
            </a:r>
          </a:p>
        </p:txBody>
      </p:sp>
      <p:sp>
        <p:nvSpPr>
          <p:cNvPr id="4" name="Slide Number Placeholder 3"/>
          <p:cNvSpPr>
            <a:spLocks noGrp="1"/>
          </p:cNvSpPr>
          <p:nvPr>
            <p:ph type="sldNum" sz="quarter" idx="10"/>
          </p:nvPr>
        </p:nvSpPr>
        <p:spPr/>
        <p:txBody>
          <a:bodyPr/>
          <a:lstStyle/>
          <a:p>
            <a:fld id="{81198B86-01B2-BB4C-88B6-81DB0163C33F}" type="slidenum">
              <a:rPr lang="en-US" smtClean="0"/>
              <a:t>14</a:t>
            </a:fld>
            <a:endParaRPr lang="en-US"/>
          </a:p>
        </p:txBody>
      </p:sp>
    </p:spTree>
    <p:extLst>
      <p:ext uri="{BB962C8B-B14F-4D97-AF65-F5344CB8AC3E}">
        <p14:creationId xmlns:p14="http://schemas.microsoft.com/office/powerpoint/2010/main" val="35353892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made A LOT of choices along the way to doing this study. </a:t>
            </a:r>
          </a:p>
        </p:txBody>
      </p:sp>
      <p:sp>
        <p:nvSpPr>
          <p:cNvPr id="4" name="Slide Number Placeholder 3"/>
          <p:cNvSpPr>
            <a:spLocks noGrp="1"/>
          </p:cNvSpPr>
          <p:nvPr>
            <p:ph type="sldNum" sz="quarter" idx="5"/>
          </p:nvPr>
        </p:nvSpPr>
        <p:spPr/>
        <p:txBody>
          <a:bodyPr/>
          <a:lstStyle/>
          <a:p>
            <a:fld id="{BC3C4803-E739-5346-BEA6-7D5D578CDADF}" type="slidenum">
              <a:rPr lang="en-US" smtClean="0"/>
              <a:t>15</a:t>
            </a:fld>
            <a:endParaRPr lang="en-US"/>
          </a:p>
        </p:txBody>
      </p:sp>
    </p:spTree>
    <p:extLst>
      <p:ext uri="{BB962C8B-B14F-4D97-AF65-F5344CB8AC3E}">
        <p14:creationId xmlns:p14="http://schemas.microsoft.com/office/powerpoint/2010/main" val="23637835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latin typeface="Avenir Roman" panose="02000503020000020003" pitchFamily="2" charset="0"/>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latin typeface="Avenir Roman" panose="02000503020000020003"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3B814BB7-CFBC-7D4E-AFDA-25206E890A9B}" type="datetimeFigureOut">
              <a:rPr lang="en-US" smtClean="0"/>
              <a:t>2/13/19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2320205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814BB7-CFBC-7D4E-AFDA-25206E890A9B}" type="datetimeFigureOut">
              <a:rPr lang="en-US" smtClean="0"/>
              <a:t>2/13/19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907149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814BB7-CFBC-7D4E-AFDA-25206E890A9B}" type="datetimeFigureOut">
              <a:rPr lang="en-US" smtClean="0"/>
              <a:t>2/13/19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1490131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venir Roman" panose="02000503020000020003" pitchFamily="2"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Avenir Roman" panose="02000503020000020003" pitchFamily="2" charset="0"/>
              </a:defRPr>
            </a:lvl1pPr>
            <a:lvl2pPr>
              <a:defRPr>
                <a:latin typeface="Avenir Roman" panose="02000503020000020003" pitchFamily="2" charset="0"/>
              </a:defRPr>
            </a:lvl2pPr>
            <a:lvl3pPr>
              <a:defRPr>
                <a:latin typeface="Avenir Roman" panose="02000503020000020003" pitchFamily="2" charset="0"/>
              </a:defRPr>
            </a:lvl3pPr>
            <a:lvl4pPr>
              <a:defRPr>
                <a:latin typeface="Avenir Roman" panose="02000503020000020003" pitchFamily="2" charset="0"/>
              </a:defRPr>
            </a:lvl4pPr>
            <a:lvl5pPr>
              <a:defRPr>
                <a:latin typeface="Avenir Roman" panose="02000503020000020003" pitchFamily="2"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Avenir Roman" panose="02000503020000020003" pitchFamily="2" charset="0"/>
              </a:defRPr>
            </a:lvl1pPr>
          </a:lstStyle>
          <a:p>
            <a:fld id="{3B814BB7-CFBC-7D4E-AFDA-25206E890A9B}" type="datetimeFigureOut">
              <a:rPr lang="en-US" smtClean="0"/>
              <a:pPr/>
              <a:t>2/13/19</a:t>
            </a:fld>
            <a:endParaRPr lang="en-US"/>
          </a:p>
        </p:txBody>
      </p:sp>
      <p:sp>
        <p:nvSpPr>
          <p:cNvPr id="5" name="Footer Placeholder 4"/>
          <p:cNvSpPr>
            <a:spLocks noGrp="1"/>
          </p:cNvSpPr>
          <p:nvPr>
            <p:ph type="ftr" sz="quarter" idx="11"/>
          </p:nvPr>
        </p:nvSpPr>
        <p:spPr/>
        <p:txBody>
          <a:bodyPr/>
          <a:lstStyle>
            <a:lvl1pPr>
              <a:defRPr>
                <a:latin typeface="Avenir Roman" panose="02000503020000020003" pitchFamily="2" charset="0"/>
              </a:defRPr>
            </a:lvl1pPr>
          </a:lstStyle>
          <a:p>
            <a:endParaRPr lang="en-US"/>
          </a:p>
        </p:txBody>
      </p:sp>
      <p:sp>
        <p:nvSpPr>
          <p:cNvPr id="6" name="Slide Number Placeholder 5"/>
          <p:cNvSpPr>
            <a:spLocks noGrp="1"/>
          </p:cNvSpPr>
          <p:nvPr>
            <p:ph type="sldNum" sz="quarter" idx="12"/>
          </p:nvPr>
        </p:nvSpPr>
        <p:spPr/>
        <p:txBody>
          <a:bodyPr/>
          <a:lstStyle>
            <a:lvl1pPr>
              <a:defRPr>
                <a:latin typeface="Avenir Roman" panose="02000503020000020003" pitchFamily="2" charset="0"/>
              </a:defRPr>
            </a:lvl1pPr>
          </a:lstStyle>
          <a:p>
            <a:fld id="{200D75D2-2456-0040-848B-4BF609A12AC8}" type="slidenum">
              <a:rPr lang="en-US" smtClean="0"/>
              <a:pPr/>
              <a:t>‹#›</a:t>
            </a:fld>
            <a:endParaRPr lang="en-US"/>
          </a:p>
        </p:txBody>
      </p:sp>
    </p:spTree>
    <p:extLst>
      <p:ext uri="{BB962C8B-B14F-4D97-AF65-F5344CB8AC3E}">
        <p14:creationId xmlns:p14="http://schemas.microsoft.com/office/powerpoint/2010/main" val="116171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B814BB7-CFBC-7D4E-AFDA-25206E890A9B}" type="datetimeFigureOut">
              <a:rPr lang="en-US" smtClean="0"/>
              <a:t>2/13/19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2798449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B814BB7-CFBC-7D4E-AFDA-25206E890A9B}" type="datetimeFigureOut">
              <a:rPr lang="en-US" smtClean="0"/>
              <a:t>2/13/19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935169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B814BB7-CFBC-7D4E-AFDA-25206E890A9B}" type="datetimeFigureOut">
              <a:rPr lang="en-US" smtClean="0"/>
              <a:t>2/13/19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250445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B814BB7-CFBC-7D4E-AFDA-25206E890A9B}" type="datetimeFigureOut">
              <a:rPr lang="en-US" smtClean="0"/>
              <a:t>2/13/19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2780811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814BB7-CFBC-7D4E-AFDA-25206E890A9B}" type="datetimeFigureOut">
              <a:rPr lang="en-US" smtClean="0"/>
              <a:t>2/13/19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21563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B814BB7-CFBC-7D4E-AFDA-25206E890A9B}" type="datetimeFigureOut">
              <a:rPr lang="en-US" smtClean="0"/>
              <a:t>2/13/19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405829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B814BB7-CFBC-7D4E-AFDA-25206E890A9B}" type="datetimeFigureOut">
              <a:rPr lang="en-US" smtClean="0"/>
              <a:t>2/13/19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0D75D2-2456-0040-848B-4BF609A12AC8}" type="slidenum">
              <a:rPr lang="en-US" smtClean="0"/>
              <a:t>‹#›</a:t>
            </a:fld>
            <a:endParaRPr lang="en-US"/>
          </a:p>
        </p:txBody>
      </p:sp>
    </p:spTree>
    <p:extLst>
      <p:ext uri="{BB962C8B-B14F-4D97-AF65-F5344CB8AC3E}">
        <p14:creationId xmlns:p14="http://schemas.microsoft.com/office/powerpoint/2010/main" val="1938775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814BB7-CFBC-7D4E-AFDA-25206E890A9B}" type="datetimeFigureOut">
              <a:rPr lang="en-US" smtClean="0"/>
              <a:t>2/13/19</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0D75D2-2456-0040-848B-4BF609A12AC8}" type="slidenum">
              <a:rPr lang="en-US" smtClean="0"/>
              <a:t>‹#›</a:t>
            </a:fld>
            <a:endParaRPr lang="en-US"/>
          </a:p>
        </p:txBody>
      </p:sp>
    </p:spTree>
    <p:extLst>
      <p:ext uri="{BB962C8B-B14F-4D97-AF65-F5344CB8AC3E}">
        <p14:creationId xmlns:p14="http://schemas.microsoft.com/office/powerpoint/2010/main" val="7886744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0.emf"/></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kemacdonald.co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neurohackweek.github.io/" TargetMode="External"/><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hyperlink" Target="https://osf.io/"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3.tiff"/><Relationship Id="rId4" Type="http://schemas.openxmlformats.org/officeDocument/2006/relationships/image" Target="../media/image2.tif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E856A-B2E8-3A48-9192-46F2C35A4FF0}"/>
              </a:ext>
            </a:extLst>
          </p:cNvPr>
          <p:cNvSpPr>
            <a:spLocks noGrp="1"/>
          </p:cNvSpPr>
          <p:nvPr>
            <p:ph type="ctrTitle"/>
          </p:nvPr>
        </p:nvSpPr>
        <p:spPr/>
        <p:txBody>
          <a:bodyPr/>
          <a:lstStyle/>
          <a:p>
            <a:r>
              <a:rPr lang="en-US" dirty="0" err="1"/>
              <a:t>MindCore</a:t>
            </a:r>
            <a:r>
              <a:rPr lang="en-US" dirty="0"/>
              <a:t> Open Science Workshop</a:t>
            </a:r>
          </a:p>
        </p:txBody>
      </p:sp>
      <p:sp>
        <p:nvSpPr>
          <p:cNvPr id="3" name="Subtitle 2">
            <a:extLst>
              <a:ext uri="{FF2B5EF4-FFF2-40B4-BE49-F238E27FC236}">
                <a16:creationId xmlns:a16="http://schemas.microsoft.com/office/drawing/2014/main" id="{9B95D151-B41C-5147-8792-F2B61C5D66E0}"/>
              </a:ext>
            </a:extLst>
          </p:cNvPr>
          <p:cNvSpPr>
            <a:spLocks noGrp="1"/>
          </p:cNvSpPr>
          <p:nvPr>
            <p:ph type="subTitle" idx="1"/>
          </p:nvPr>
        </p:nvSpPr>
        <p:spPr/>
        <p:txBody>
          <a:bodyPr/>
          <a:lstStyle/>
          <a:p>
            <a:r>
              <a:rPr lang="en-US" dirty="0"/>
              <a:t>Feb 13</a:t>
            </a:r>
            <a:r>
              <a:rPr lang="en-US" baseline="30000" dirty="0"/>
              <a:t>th</a:t>
            </a:r>
            <a:r>
              <a:rPr lang="en-US" dirty="0"/>
              <a:t> 2019</a:t>
            </a:r>
          </a:p>
          <a:p>
            <a:r>
              <a:rPr lang="en-US" dirty="0"/>
              <a:t>Julia A. Leonard</a:t>
            </a:r>
          </a:p>
        </p:txBody>
      </p:sp>
    </p:spTree>
    <p:extLst>
      <p:ext uri="{BB962C8B-B14F-4D97-AF65-F5344CB8AC3E}">
        <p14:creationId xmlns:p14="http://schemas.microsoft.com/office/powerpoint/2010/main" val="21262946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7A773-30DC-6244-9B21-CEB6B7790468}"/>
              </a:ext>
            </a:extLst>
          </p:cNvPr>
          <p:cNvSpPr>
            <a:spLocks noGrp="1"/>
          </p:cNvSpPr>
          <p:nvPr>
            <p:ph type="title"/>
          </p:nvPr>
        </p:nvSpPr>
        <p:spPr/>
        <p:txBody>
          <a:bodyPr/>
          <a:lstStyle/>
          <a:p>
            <a:r>
              <a:rPr lang="en-US" dirty="0"/>
              <a:t>Analytic Freedom</a:t>
            </a:r>
          </a:p>
        </p:txBody>
      </p:sp>
      <p:sp>
        <p:nvSpPr>
          <p:cNvPr id="3" name="Content Placeholder 2">
            <a:extLst>
              <a:ext uri="{FF2B5EF4-FFF2-40B4-BE49-F238E27FC236}">
                <a16:creationId xmlns:a16="http://schemas.microsoft.com/office/drawing/2014/main" id="{76D10030-BD28-3E41-9920-1BDB9A3080CC}"/>
              </a:ext>
            </a:extLst>
          </p:cNvPr>
          <p:cNvSpPr>
            <a:spLocks noGrp="1"/>
          </p:cNvSpPr>
          <p:nvPr>
            <p:ph idx="1"/>
          </p:nvPr>
        </p:nvSpPr>
        <p:spPr>
          <a:xfrm>
            <a:off x="609600" y="1600201"/>
            <a:ext cx="10972800" cy="4898570"/>
          </a:xfrm>
        </p:spPr>
        <p:txBody>
          <a:bodyPr>
            <a:normAutofit fontScale="92500" lnSpcReduction="10000"/>
          </a:bodyPr>
          <a:lstStyle/>
          <a:p>
            <a:r>
              <a:rPr lang="en-US" dirty="0"/>
              <a:t>Stopping criterion: how many participants/neurons is enough?</a:t>
            </a:r>
          </a:p>
          <a:p>
            <a:r>
              <a:rPr lang="en-US" dirty="0"/>
              <a:t>Exclusion criterion: what is a ‘bad’ participant/neuron?</a:t>
            </a:r>
          </a:p>
          <a:p>
            <a:r>
              <a:rPr lang="en-US" dirty="0"/>
              <a:t>Analysis choices: which covariates? raw or normalized?</a:t>
            </a:r>
          </a:p>
          <a:p>
            <a:r>
              <a:rPr lang="en-US" dirty="0"/>
              <a:t>Family of comparisons: which is the ‘key’ DV? </a:t>
            </a:r>
          </a:p>
          <a:p>
            <a:endParaRPr lang="en-US" dirty="0"/>
          </a:p>
          <a:p>
            <a:pPr marL="0" indent="0">
              <a:buNone/>
            </a:pPr>
            <a:r>
              <a:rPr lang="en-US" dirty="0"/>
              <a:t>Is this really a problem?</a:t>
            </a:r>
          </a:p>
          <a:p>
            <a:pPr marL="0" indent="0">
              <a:buNone/>
            </a:pPr>
            <a:r>
              <a:rPr lang="en-US" sz="2400" dirty="0"/>
              <a:t>“A vast number of choices for analyzing data ... could be made. If those choices are made during analysis, observing the data may make some paths more likely and others less likely. By the end, it may be impossible to estimate the paths that could have been selected if the data had looked different...” </a:t>
            </a:r>
            <a:r>
              <a:rPr lang="en-US" sz="2400" dirty="0" err="1"/>
              <a:t>Nosek</a:t>
            </a:r>
            <a:r>
              <a:rPr lang="en-US" sz="2400" dirty="0"/>
              <a:t> et al., 2018</a:t>
            </a:r>
          </a:p>
          <a:p>
            <a:pPr marL="0" indent="0">
              <a:buNone/>
            </a:pPr>
            <a:endParaRPr lang="en-US" dirty="0"/>
          </a:p>
          <a:p>
            <a:endParaRPr lang="en-US" dirty="0"/>
          </a:p>
        </p:txBody>
      </p:sp>
      <p:sp>
        <p:nvSpPr>
          <p:cNvPr id="4" name="Rectangle 3">
            <a:extLst>
              <a:ext uri="{FF2B5EF4-FFF2-40B4-BE49-F238E27FC236}">
                <a16:creationId xmlns:a16="http://schemas.microsoft.com/office/drawing/2014/main" id="{20A9B548-0435-0D4D-8CD3-C1FFF5291930}"/>
              </a:ext>
            </a:extLst>
          </p:cNvPr>
          <p:cNvSpPr/>
          <p:nvPr/>
        </p:nvSpPr>
        <p:spPr>
          <a:xfrm>
            <a:off x="8640387" y="6488668"/>
            <a:ext cx="3551613" cy="369332"/>
          </a:xfrm>
          <a:prstGeom prst="rect">
            <a:avLst/>
          </a:prstGeom>
        </p:spPr>
        <p:txBody>
          <a:bodyPr wrap="none">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2624980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BF61A-7296-0748-824C-388E9086557E}"/>
              </a:ext>
            </a:extLst>
          </p:cNvPr>
          <p:cNvSpPr>
            <a:spLocks noGrp="1"/>
          </p:cNvSpPr>
          <p:nvPr>
            <p:ph type="title"/>
          </p:nvPr>
        </p:nvSpPr>
        <p:spPr/>
        <p:txBody>
          <a:bodyPr/>
          <a:lstStyle/>
          <a:p>
            <a:r>
              <a:rPr lang="en-US" dirty="0"/>
              <a:t>General Solution</a:t>
            </a:r>
          </a:p>
        </p:txBody>
      </p:sp>
      <p:sp>
        <p:nvSpPr>
          <p:cNvPr id="3" name="Content Placeholder 2">
            <a:extLst>
              <a:ext uri="{FF2B5EF4-FFF2-40B4-BE49-F238E27FC236}">
                <a16:creationId xmlns:a16="http://schemas.microsoft.com/office/drawing/2014/main" id="{BA4B14BA-45F8-8442-BF83-2EF969C2F137}"/>
              </a:ext>
            </a:extLst>
          </p:cNvPr>
          <p:cNvSpPr>
            <a:spLocks noGrp="1"/>
          </p:cNvSpPr>
          <p:nvPr>
            <p:ph idx="1"/>
          </p:nvPr>
        </p:nvSpPr>
        <p:spPr/>
        <p:txBody>
          <a:bodyPr/>
          <a:lstStyle/>
          <a:p>
            <a:pPr marL="514350" indent="-514350">
              <a:buFont typeface="+mj-lt"/>
              <a:buAutoNum type="arabicPeriod"/>
            </a:pPr>
            <a:r>
              <a:rPr lang="en-US" dirty="0"/>
              <a:t>Exploratory work first </a:t>
            </a:r>
          </a:p>
          <a:p>
            <a:pPr marL="514350" indent="-514350">
              <a:buFont typeface="+mj-lt"/>
              <a:buAutoNum type="arabicPeriod"/>
            </a:pPr>
            <a:r>
              <a:rPr lang="en-US" dirty="0"/>
              <a:t>Form prediction: specify the analysis / model completely </a:t>
            </a:r>
          </a:p>
          <a:p>
            <a:pPr marL="514350" indent="-514350">
              <a:buFont typeface="+mj-lt"/>
              <a:buAutoNum type="arabicPeriod"/>
            </a:pPr>
            <a:r>
              <a:rPr lang="en-US" dirty="0"/>
              <a:t>Pre-registration: Write it down Share publicly </a:t>
            </a:r>
          </a:p>
          <a:p>
            <a:pPr marL="514350" indent="-514350">
              <a:buFont typeface="+mj-lt"/>
              <a:buAutoNum type="arabicPeriod"/>
            </a:pPr>
            <a:r>
              <a:rPr lang="en-US" dirty="0"/>
              <a:t>Test prediction (fit, or statistic) in new data </a:t>
            </a:r>
          </a:p>
          <a:p>
            <a:pPr marL="514350" indent="-514350">
              <a:buFont typeface="+mj-lt"/>
              <a:buAutoNum type="arabicPeriod"/>
            </a:pPr>
            <a:endParaRPr lang="en-US" dirty="0"/>
          </a:p>
          <a:p>
            <a:pPr marL="0" indent="0">
              <a:buNone/>
            </a:pPr>
            <a:endParaRPr lang="en-US" dirty="0"/>
          </a:p>
        </p:txBody>
      </p:sp>
      <p:sp>
        <p:nvSpPr>
          <p:cNvPr id="4" name="TextBox 3">
            <a:extLst>
              <a:ext uri="{FF2B5EF4-FFF2-40B4-BE49-F238E27FC236}">
                <a16:creationId xmlns:a16="http://schemas.microsoft.com/office/drawing/2014/main" id="{CD016DF2-AF63-244D-8E03-AE57A58182A3}"/>
              </a:ext>
            </a:extLst>
          </p:cNvPr>
          <p:cNvSpPr txBox="1"/>
          <p:nvPr/>
        </p:nvSpPr>
        <p:spPr>
          <a:xfrm>
            <a:off x="8692243" y="6488668"/>
            <a:ext cx="3886200" cy="369332"/>
          </a:xfrm>
          <a:prstGeom prst="rect">
            <a:avLst/>
          </a:prstGeom>
          <a:noFill/>
        </p:spPr>
        <p:txBody>
          <a:bodyPr wrap="square" rtlCol="0">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603549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9F4CE-430C-454A-B752-D3A301978532}"/>
              </a:ext>
            </a:extLst>
          </p:cNvPr>
          <p:cNvSpPr>
            <a:spLocks noGrp="1"/>
          </p:cNvSpPr>
          <p:nvPr>
            <p:ph type="title"/>
          </p:nvPr>
        </p:nvSpPr>
        <p:spPr>
          <a:xfrm>
            <a:off x="609600" y="2124220"/>
            <a:ext cx="10972800" cy="1143000"/>
          </a:xfrm>
        </p:spPr>
        <p:txBody>
          <a:bodyPr/>
          <a:lstStyle/>
          <a:p>
            <a:r>
              <a:rPr lang="en-US" dirty="0"/>
              <a:t>My own example</a:t>
            </a:r>
          </a:p>
        </p:txBody>
      </p:sp>
    </p:spTree>
    <p:extLst>
      <p:ext uri="{BB962C8B-B14F-4D97-AF65-F5344CB8AC3E}">
        <p14:creationId xmlns:p14="http://schemas.microsoft.com/office/powerpoint/2010/main" val="743994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19064" y="807141"/>
            <a:ext cx="5836530" cy="2123658"/>
          </a:xfrm>
          <a:prstGeom prst="rect">
            <a:avLst/>
          </a:prstGeom>
          <a:noFill/>
        </p:spPr>
        <p:txBody>
          <a:bodyPr wrap="square" rtlCol="0">
            <a:spAutoFit/>
          </a:bodyPr>
          <a:lstStyle/>
          <a:p>
            <a:r>
              <a:rPr lang="en-US" sz="3600" b="1" dirty="0">
                <a:latin typeface="Avenir Book" charset="0"/>
                <a:ea typeface="Avenir Book" charset="0"/>
                <a:cs typeface="Avenir Book" charset="0"/>
              </a:rPr>
              <a:t>How do babies know how hard to persist on a novel task?</a:t>
            </a:r>
          </a:p>
          <a:p>
            <a:endParaRPr lang="en-US" sz="2400" b="1" dirty="0">
              <a:latin typeface="Avenir Book" charset="0"/>
              <a:ea typeface="Avenir Book" charset="0"/>
              <a:cs typeface="Avenir Book" charset="0"/>
            </a:endParaRPr>
          </a:p>
        </p:txBody>
      </p:sp>
      <p:pic>
        <p:nvPicPr>
          <p:cNvPr id="3" name="Picture 2" descr="baby2.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0962" y="706172"/>
            <a:ext cx="4097666" cy="4374733"/>
          </a:xfrm>
          <a:prstGeom prst="rect">
            <a:avLst/>
          </a:prstGeom>
        </p:spPr>
      </p:pic>
      <p:pic>
        <p:nvPicPr>
          <p:cNvPr id="5" name="Picture 4" descr="photo (64).JPG"/>
          <p:cNvPicPr>
            <a:picLocks noChangeAspect="1"/>
          </p:cNvPicPr>
          <p:nvPr/>
        </p:nvPicPr>
        <p:blipFill>
          <a:blip r:embed="rId4">
            <a:extLst>
              <a:ext uri="{BEBA8EAE-BF5A-486C-A8C5-ECC9F3942E4B}">
                <a14:imgProps xmlns:a14="http://schemas.microsoft.com/office/drawing/2010/main">
                  <a14:imgLayer r:embed="rId5">
                    <a14:imgEffect>
                      <a14:backgroundRemoval t="10000" b="72083" l="10000" r="65000"/>
                    </a14:imgEffect>
                  </a14:imgLayer>
                </a14:imgProps>
              </a:ext>
              <a:ext uri="{28A0092B-C50C-407E-A947-70E740481C1C}">
                <a14:useLocalDpi xmlns:a14="http://schemas.microsoft.com/office/drawing/2010/main" val="0"/>
              </a:ext>
            </a:extLst>
          </a:blip>
          <a:stretch>
            <a:fillRect/>
          </a:stretch>
        </p:blipFill>
        <p:spPr>
          <a:xfrm rot="5400000">
            <a:off x="1049185" y="3247910"/>
            <a:ext cx="3461781" cy="2596334"/>
          </a:xfrm>
          <a:prstGeom prst="rect">
            <a:avLst/>
          </a:prstGeom>
        </p:spPr>
      </p:pic>
      <p:sp>
        <p:nvSpPr>
          <p:cNvPr id="2" name="Rectangle 1"/>
          <p:cNvSpPr/>
          <p:nvPr/>
        </p:nvSpPr>
        <p:spPr>
          <a:xfrm>
            <a:off x="5567843" y="3789802"/>
            <a:ext cx="6134157" cy="1938992"/>
          </a:xfrm>
          <a:prstGeom prst="rect">
            <a:avLst/>
          </a:prstGeom>
        </p:spPr>
        <p:txBody>
          <a:bodyPr wrap="square">
            <a:spAutoFit/>
          </a:bodyPr>
          <a:lstStyle/>
          <a:p>
            <a:r>
              <a:rPr lang="en-US" sz="4000" b="1" dirty="0">
                <a:latin typeface="Avenir Book" charset="0"/>
                <a:ea typeface="Avenir Book" charset="0"/>
                <a:cs typeface="Avenir Book" charset="0"/>
              </a:rPr>
              <a:t>Can babies learn about effort by watching adults struggle?</a:t>
            </a:r>
          </a:p>
        </p:txBody>
      </p:sp>
    </p:spTree>
    <p:extLst>
      <p:ext uri="{BB962C8B-B14F-4D97-AF65-F5344CB8AC3E}">
        <p14:creationId xmlns:p14="http://schemas.microsoft.com/office/powerpoint/2010/main" val="2672048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resentation_figs.pdf"/>
          <p:cNvPicPr>
            <a:picLocks noChangeAspect="1"/>
          </p:cNvPicPr>
          <p:nvPr/>
        </p:nvPicPr>
        <p:blipFill rotWithShape="1">
          <a:blip r:embed="rId3">
            <a:extLst>
              <a:ext uri="{28A0092B-C50C-407E-A947-70E740481C1C}">
                <a14:useLocalDpi xmlns:a14="http://schemas.microsoft.com/office/drawing/2010/main" val="0"/>
              </a:ext>
            </a:extLst>
          </a:blip>
          <a:srcRect l="8620" t="11661" r="7249" b="48314"/>
          <a:stretch/>
        </p:blipFill>
        <p:spPr>
          <a:xfrm>
            <a:off x="2477208" y="141118"/>
            <a:ext cx="7437232" cy="3538189"/>
          </a:xfrm>
          <a:prstGeom prst="rect">
            <a:avLst/>
          </a:prstGeom>
        </p:spPr>
      </p:pic>
      <p:sp>
        <p:nvSpPr>
          <p:cNvPr id="7" name="TextBox 6"/>
          <p:cNvSpPr txBox="1"/>
          <p:nvPr/>
        </p:nvSpPr>
        <p:spPr>
          <a:xfrm>
            <a:off x="247650" y="514350"/>
            <a:ext cx="1990725" cy="369332"/>
          </a:xfrm>
          <a:prstGeom prst="rect">
            <a:avLst/>
          </a:prstGeom>
          <a:noFill/>
        </p:spPr>
        <p:txBody>
          <a:bodyPr wrap="square" rtlCol="0">
            <a:spAutoFit/>
          </a:bodyPr>
          <a:lstStyle/>
          <a:p>
            <a:r>
              <a:rPr lang="en-US" b="1" dirty="0">
                <a:latin typeface="Avenir Book" charset="0"/>
                <a:ea typeface="Avenir Book" charset="0"/>
                <a:cs typeface="Avenir Book" charset="0"/>
              </a:rPr>
              <a:t>Experiment</a:t>
            </a:r>
          </a:p>
        </p:txBody>
      </p:sp>
      <p:sp>
        <p:nvSpPr>
          <p:cNvPr id="58" name="Rectangle 57"/>
          <p:cNvSpPr/>
          <p:nvPr/>
        </p:nvSpPr>
        <p:spPr>
          <a:xfrm>
            <a:off x="7366000" y="42334"/>
            <a:ext cx="2886562" cy="29745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10303268" y="1804986"/>
            <a:ext cx="1927654" cy="1169551"/>
          </a:xfrm>
          <a:prstGeom prst="rect">
            <a:avLst/>
          </a:prstGeom>
          <a:noFill/>
        </p:spPr>
        <p:txBody>
          <a:bodyPr wrap="square" rtlCol="0">
            <a:spAutoFit/>
          </a:bodyPr>
          <a:lstStyle/>
          <a:p>
            <a:endParaRPr lang="en-US" sz="1400" dirty="0">
              <a:latin typeface="Avenir Book" charset="0"/>
              <a:ea typeface="Avenir Book" charset="0"/>
              <a:cs typeface="Avenir Book" charset="0"/>
            </a:endParaRPr>
          </a:p>
          <a:p>
            <a:endParaRPr lang="en-US" sz="1400" dirty="0">
              <a:latin typeface="Avenir Book" charset="0"/>
              <a:ea typeface="Avenir Book" charset="0"/>
              <a:cs typeface="Avenir Book" charset="0"/>
            </a:endParaRPr>
          </a:p>
          <a:p>
            <a:r>
              <a:rPr lang="en-US" sz="1400" dirty="0">
                <a:latin typeface="Avenir Book" charset="0"/>
                <a:ea typeface="Avenir Book" charset="0"/>
                <a:cs typeface="Avenir Book" charset="0"/>
              </a:rPr>
              <a:t>*</a:t>
            </a:r>
            <a:r>
              <a:rPr lang="en-US" sz="1400" i="1" dirty="0">
                <a:latin typeface="Avenir Book" charset="0"/>
                <a:ea typeface="Avenir Book" charset="0"/>
                <a:cs typeface="Avenir Book" charset="0"/>
              </a:rPr>
              <a:t>p</a:t>
            </a:r>
            <a:r>
              <a:rPr lang="en-US" sz="1400" dirty="0">
                <a:latin typeface="Avenir Book" charset="0"/>
                <a:ea typeface="Avenir Book" charset="0"/>
                <a:cs typeface="Avenir Book" charset="0"/>
              </a:rPr>
              <a:t>&lt;.05, **</a:t>
            </a:r>
            <a:r>
              <a:rPr lang="en-US" sz="1400" i="1" dirty="0">
                <a:latin typeface="Avenir Book" charset="0"/>
                <a:ea typeface="Avenir Book" charset="0"/>
                <a:cs typeface="Avenir Book" charset="0"/>
              </a:rPr>
              <a:t>p</a:t>
            </a:r>
            <a:r>
              <a:rPr lang="en-US" sz="1400" dirty="0">
                <a:latin typeface="Avenir Book" charset="0"/>
                <a:ea typeface="Avenir Book" charset="0"/>
                <a:cs typeface="Avenir Book" charset="0"/>
              </a:rPr>
              <a:t>&lt;.01</a:t>
            </a:r>
          </a:p>
          <a:p>
            <a:r>
              <a:rPr lang="en-US" sz="1400" dirty="0">
                <a:latin typeface="Avenir Book" charset="0"/>
                <a:ea typeface="Avenir Book" charset="0"/>
                <a:cs typeface="Avenir Book" charset="0"/>
              </a:rPr>
              <a:t>All analyses are </a:t>
            </a:r>
          </a:p>
          <a:p>
            <a:r>
              <a:rPr lang="en-US" sz="1400" dirty="0">
                <a:latin typeface="Avenir Book" charset="0"/>
                <a:ea typeface="Avenir Book" charset="0"/>
                <a:cs typeface="Avenir Book" charset="0"/>
              </a:rPr>
              <a:t>non-parametric</a:t>
            </a:r>
          </a:p>
        </p:txBody>
      </p:sp>
      <p:sp>
        <p:nvSpPr>
          <p:cNvPr id="9" name="TextBox 8"/>
          <p:cNvSpPr txBox="1"/>
          <p:nvPr/>
        </p:nvSpPr>
        <p:spPr>
          <a:xfrm>
            <a:off x="247651" y="1379988"/>
            <a:ext cx="1498022" cy="461665"/>
          </a:xfrm>
          <a:prstGeom prst="rect">
            <a:avLst/>
          </a:prstGeom>
          <a:noFill/>
        </p:spPr>
        <p:txBody>
          <a:bodyPr wrap="square" rtlCol="0">
            <a:spAutoFit/>
          </a:bodyPr>
          <a:lstStyle/>
          <a:p>
            <a:r>
              <a:rPr lang="en-US" sz="1200" dirty="0">
                <a:latin typeface="Avenir Book" charset="0"/>
                <a:ea typeface="Avenir Book" charset="0"/>
                <a:cs typeface="Avenir Book" charset="0"/>
              </a:rPr>
              <a:t>N= 34/ condition 13-18 </a:t>
            </a:r>
            <a:r>
              <a:rPr lang="en-US" sz="1200">
                <a:latin typeface="Avenir Book" charset="0"/>
                <a:ea typeface="Avenir Book" charset="0"/>
                <a:cs typeface="Avenir Book" charset="0"/>
              </a:rPr>
              <a:t>month olds</a:t>
            </a:r>
            <a:endParaRPr lang="en-US" sz="1200" dirty="0">
              <a:latin typeface="Avenir Book" charset="0"/>
              <a:ea typeface="Avenir Book" charset="0"/>
              <a:cs typeface="Avenir Book" charset="0"/>
            </a:endParaRPr>
          </a:p>
        </p:txBody>
      </p:sp>
      <p:sp>
        <p:nvSpPr>
          <p:cNvPr id="11" name="Rectangle 10"/>
          <p:cNvSpPr/>
          <p:nvPr/>
        </p:nvSpPr>
        <p:spPr>
          <a:xfrm>
            <a:off x="3348567" y="42334"/>
            <a:ext cx="2886562" cy="29745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5624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1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1FC50-DDB3-C14D-A62F-5B5B0102B9D1}"/>
              </a:ext>
            </a:extLst>
          </p:cNvPr>
          <p:cNvSpPr>
            <a:spLocks noGrp="1"/>
          </p:cNvSpPr>
          <p:nvPr>
            <p:ph type="title"/>
          </p:nvPr>
        </p:nvSpPr>
        <p:spPr/>
        <p:txBody>
          <a:bodyPr/>
          <a:lstStyle/>
          <a:p>
            <a:r>
              <a:rPr lang="en-US" dirty="0"/>
              <a:t>Analytic choices I made in first study</a:t>
            </a:r>
          </a:p>
        </p:txBody>
      </p:sp>
      <p:sp>
        <p:nvSpPr>
          <p:cNvPr id="3" name="Content Placeholder 2">
            <a:extLst>
              <a:ext uri="{FF2B5EF4-FFF2-40B4-BE49-F238E27FC236}">
                <a16:creationId xmlns:a16="http://schemas.microsoft.com/office/drawing/2014/main" id="{161B4970-4EE9-9C43-B2DD-D1C6A2EEC982}"/>
              </a:ext>
            </a:extLst>
          </p:cNvPr>
          <p:cNvSpPr>
            <a:spLocks noGrp="1"/>
          </p:cNvSpPr>
          <p:nvPr>
            <p:ph idx="1"/>
          </p:nvPr>
        </p:nvSpPr>
        <p:spPr>
          <a:xfrm>
            <a:off x="609600" y="1417638"/>
            <a:ext cx="10972800" cy="4525963"/>
          </a:xfrm>
        </p:spPr>
        <p:txBody>
          <a:bodyPr>
            <a:normAutofit fontScale="85000" lnSpcReduction="10000"/>
          </a:bodyPr>
          <a:lstStyle/>
          <a:p>
            <a:r>
              <a:rPr lang="en-US" dirty="0"/>
              <a:t>Stopping criterion: how many participants did I need? I ran a power analysis and had a number in mind, but this changed due to…</a:t>
            </a:r>
          </a:p>
          <a:p>
            <a:endParaRPr lang="en-US" dirty="0"/>
          </a:p>
          <a:p>
            <a:r>
              <a:rPr lang="en-US" dirty="0"/>
              <a:t>Exclusion criterion: what is a ‘bad’ participant. I wanted to exclude any baby where the parent talked to the child – it turned out that was around 40% of the sample. So my advisor asked me to include those participants back in which changed my N.</a:t>
            </a:r>
          </a:p>
          <a:p>
            <a:endParaRPr lang="en-US" dirty="0"/>
          </a:p>
          <a:p>
            <a:r>
              <a:rPr lang="en-US" dirty="0"/>
              <a:t>Analysis choices: many ways to code effort – I did pick a priori button presses. Also found out that data was non-normal and needed to transform it/ perform non-parametric analyses</a:t>
            </a:r>
          </a:p>
        </p:txBody>
      </p:sp>
    </p:spTree>
    <p:extLst>
      <p:ext uri="{BB962C8B-B14F-4D97-AF65-F5344CB8AC3E}">
        <p14:creationId xmlns:p14="http://schemas.microsoft.com/office/powerpoint/2010/main" val="2052678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A2C72-EE2F-9D41-B83C-990305E03C1C}"/>
              </a:ext>
            </a:extLst>
          </p:cNvPr>
          <p:cNvSpPr>
            <a:spLocks noGrp="1"/>
          </p:cNvSpPr>
          <p:nvPr>
            <p:ph type="title"/>
          </p:nvPr>
        </p:nvSpPr>
        <p:spPr/>
        <p:txBody>
          <a:bodyPr/>
          <a:lstStyle/>
          <a:p>
            <a:r>
              <a:rPr lang="en-US" dirty="0"/>
              <a:t>Pre-registered  replication</a:t>
            </a:r>
          </a:p>
        </p:txBody>
      </p:sp>
    </p:spTree>
    <p:extLst>
      <p:ext uri="{BB962C8B-B14F-4D97-AF65-F5344CB8AC3E}">
        <p14:creationId xmlns:p14="http://schemas.microsoft.com/office/powerpoint/2010/main" val="3025170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presentation_figs.pdf"/>
          <p:cNvPicPr>
            <a:picLocks noChangeAspect="1"/>
          </p:cNvPicPr>
          <p:nvPr/>
        </p:nvPicPr>
        <p:blipFill rotWithShape="1">
          <a:blip r:embed="rId3">
            <a:extLst>
              <a:ext uri="{28A0092B-C50C-407E-A947-70E740481C1C}">
                <a14:useLocalDpi xmlns:a14="http://schemas.microsoft.com/office/drawing/2010/main" val="0"/>
              </a:ext>
            </a:extLst>
          </a:blip>
          <a:srcRect l="8620" t="55490" r="7249" b="4424"/>
          <a:stretch/>
        </p:blipFill>
        <p:spPr>
          <a:xfrm>
            <a:off x="2510976" y="3346902"/>
            <a:ext cx="7437232" cy="3543658"/>
          </a:xfrm>
          <a:prstGeom prst="rect">
            <a:avLst/>
          </a:prstGeom>
        </p:spPr>
      </p:pic>
      <p:pic>
        <p:nvPicPr>
          <p:cNvPr id="3" name="Picture 2" descr="presentation_figs.pdf"/>
          <p:cNvPicPr>
            <a:picLocks noChangeAspect="1"/>
          </p:cNvPicPr>
          <p:nvPr/>
        </p:nvPicPr>
        <p:blipFill rotWithShape="1">
          <a:blip r:embed="rId4">
            <a:extLst>
              <a:ext uri="{28A0092B-C50C-407E-A947-70E740481C1C}">
                <a14:useLocalDpi xmlns:a14="http://schemas.microsoft.com/office/drawing/2010/main" val="0"/>
              </a:ext>
            </a:extLst>
          </a:blip>
          <a:srcRect l="8620" t="11661" r="7249" b="48314"/>
          <a:stretch/>
        </p:blipFill>
        <p:spPr>
          <a:xfrm>
            <a:off x="2477208" y="141118"/>
            <a:ext cx="7437232" cy="3538189"/>
          </a:xfrm>
          <a:prstGeom prst="rect">
            <a:avLst/>
          </a:prstGeom>
        </p:spPr>
      </p:pic>
      <p:sp>
        <p:nvSpPr>
          <p:cNvPr id="7" name="TextBox 6"/>
          <p:cNvSpPr txBox="1"/>
          <p:nvPr/>
        </p:nvSpPr>
        <p:spPr>
          <a:xfrm>
            <a:off x="247650" y="514350"/>
            <a:ext cx="1990725" cy="369332"/>
          </a:xfrm>
          <a:prstGeom prst="rect">
            <a:avLst/>
          </a:prstGeom>
          <a:noFill/>
        </p:spPr>
        <p:txBody>
          <a:bodyPr wrap="square" rtlCol="0">
            <a:spAutoFit/>
          </a:bodyPr>
          <a:lstStyle/>
          <a:p>
            <a:r>
              <a:rPr lang="en-US" b="1" dirty="0">
                <a:latin typeface="Avenir Book" charset="0"/>
                <a:ea typeface="Avenir Book" charset="0"/>
                <a:cs typeface="Avenir Book" charset="0"/>
              </a:rPr>
              <a:t>Experiment</a:t>
            </a:r>
          </a:p>
        </p:txBody>
      </p:sp>
      <p:sp>
        <p:nvSpPr>
          <p:cNvPr id="57" name="Rectangle 56"/>
          <p:cNvSpPr/>
          <p:nvPr/>
        </p:nvSpPr>
        <p:spPr>
          <a:xfrm>
            <a:off x="274582" y="3368159"/>
            <a:ext cx="1330814" cy="369332"/>
          </a:xfrm>
          <a:prstGeom prst="rect">
            <a:avLst/>
          </a:prstGeom>
        </p:spPr>
        <p:txBody>
          <a:bodyPr wrap="none">
            <a:spAutoFit/>
          </a:bodyPr>
          <a:lstStyle/>
          <a:p>
            <a:r>
              <a:rPr lang="en-US" b="1" dirty="0">
                <a:latin typeface="Avenir Book" charset="0"/>
                <a:ea typeface="Avenir Book" charset="0"/>
                <a:cs typeface="Avenir Book" charset="0"/>
              </a:rPr>
              <a:t>Replication</a:t>
            </a:r>
          </a:p>
        </p:txBody>
      </p:sp>
      <p:sp>
        <p:nvSpPr>
          <p:cNvPr id="60" name="TextBox 59"/>
          <p:cNvSpPr txBox="1"/>
          <p:nvPr/>
        </p:nvSpPr>
        <p:spPr>
          <a:xfrm>
            <a:off x="10303268" y="1804986"/>
            <a:ext cx="1927654" cy="1169551"/>
          </a:xfrm>
          <a:prstGeom prst="rect">
            <a:avLst/>
          </a:prstGeom>
          <a:noFill/>
        </p:spPr>
        <p:txBody>
          <a:bodyPr wrap="square" rtlCol="0">
            <a:spAutoFit/>
          </a:bodyPr>
          <a:lstStyle/>
          <a:p>
            <a:endParaRPr lang="en-US" sz="1400" dirty="0">
              <a:latin typeface="Avenir Book" charset="0"/>
              <a:ea typeface="Avenir Book" charset="0"/>
              <a:cs typeface="Avenir Book" charset="0"/>
            </a:endParaRPr>
          </a:p>
          <a:p>
            <a:endParaRPr lang="en-US" sz="1400" dirty="0">
              <a:latin typeface="Avenir Book" charset="0"/>
              <a:ea typeface="Avenir Book" charset="0"/>
              <a:cs typeface="Avenir Book" charset="0"/>
            </a:endParaRPr>
          </a:p>
          <a:p>
            <a:r>
              <a:rPr lang="en-US" sz="1400" dirty="0">
                <a:latin typeface="Avenir Book" charset="0"/>
                <a:ea typeface="Avenir Book" charset="0"/>
                <a:cs typeface="Avenir Book" charset="0"/>
              </a:rPr>
              <a:t>*</a:t>
            </a:r>
            <a:r>
              <a:rPr lang="en-US" sz="1400" i="1" dirty="0">
                <a:latin typeface="Avenir Book" charset="0"/>
                <a:ea typeface="Avenir Book" charset="0"/>
                <a:cs typeface="Avenir Book" charset="0"/>
              </a:rPr>
              <a:t>p</a:t>
            </a:r>
            <a:r>
              <a:rPr lang="en-US" sz="1400" dirty="0">
                <a:latin typeface="Avenir Book" charset="0"/>
                <a:ea typeface="Avenir Book" charset="0"/>
                <a:cs typeface="Avenir Book" charset="0"/>
              </a:rPr>
              <a:t>&lt;.05, **</a:t>
            </a:r>
            <a:r>
              <a:rPr lang="en-US" sz="1400" i="1" dirty="0">
                <a:latin typeface="Avenir Book" charset="0"/>
                <a:ea typeface="Avenir Book" charset="0"/>
                <a:cs typeface="Avenir Book" charset="0"/>
              </a:rPr>
              <a:t>p</a:t>
            </a:r>
            <a:r>
              <a:rPr lang="en-US" sz="1400" dirty="0">
                <a:latin typeface="Avenir Book" charset="0"/>
                <a:ea typeface="Avenir Book" charset="0"/>
                <a:cs typeface="Avenir Book" charset="0"/>
              </a:rPr>
              <a:t>&lt;.01</a:t>
            </a:r>
          </a:p>
          <a:p>
            <a:r>
              <a:rPr lang="en-US" sz="1400" dirty="0">
                <a:latin typeface="Avenir Book" charset="0"/>
                <a:ea typeface="Avenir Book" charset="0"/>
                <a:cs typeface="Avenir Book" charset="0"/>
              </a:rPr>
              <a:t>All analyses are </a:t>
            </a:r>
          </a:p>
          <a:p>
            <a:r>
              <a:rPr lang="en-US" sz="1400" dirty="0">
                <a:latin typeface="Avenir Book" charset="0"/>
                <a:ea typeface="Avenir Book" charset="0"/>
                <a:cs typeface="Avenir Book" charset="0"/>
              </a:rPr>
              <a:t>non-parametric</a:t>
            </a:r>
          </a:p>
        </p:txBody>
      </p:sp>
      <p:pic>
        <p:nvPicPr>
          <p:cNvPr id="8" name="Picture 7"/>
          <p:cNvPicPr>
            <a:picLocks noChangeAspect="1"/>
          </p:cNvPicPr>
          <p:nvPr/>
        </p:nvPicPr>
        <p:blipFill>
          <a:blip r:embed="rId5"/>
          <a:stretch>
            <a:fillRect/>
          </a:stretch>
        </p:blipFill>
        <p:spPr>
          <a:xfrm>
            <a:off x="274582" y="3930352"/>
            <a:ext cx="1248175" cy="667774"/>
          </a:xfrm>
          <a:prstGeom prst="rect">
            <a:avLst/>
          </a:prstGeom>
        </p:spPr>
      </p:pic>
      <p:sp>
        <p:nvSpPr>
          <p:cNvPr id="9" name="TextBox 8"/>
          <p:cNvSpPr txBox="1"/>
          <p:nvPr/>
        </p:nvSpPr>
        <p:spPr>
          <a:xfrm>
            <a:off x="247651" y="1379988"/>
            <a:ext cx="1498022" cy="461665"/>
          </a:xfrm>
          <a:prstGeom prst="rect">
            <a:avLst/>
          </a:prstGeom>
          <a:noFill/>
        </p:spPr>
        <p:txBody>
          <a:bodyPr wrap="square" rtlCol="0">
            <a:spAutoFit/>
          </a:bodyPr>
          <a:lstStyle/>
          <a:p>
            <a:r>
              <a:rPr lang="en-US" sz="1200" dirty="0">
                <a:latin typeface="Avenir Book" charset="0"/>
                <a:ea typeface="Avenir Book" charset="0"/>
                <a:cs typeface="Avenir Book" charset="0"/>
              </a:rPr>
              <a:t>N= 34/ condition 13-18 </a:t>
            </a:r>
            <a:r>
              <a:rPr lang="en-US" sz="1200">
                <a:latin typeface="Avenir Book" charset="0"/>
                <a:ea typeface="Avenir Book" charset="0"/>
                <a:cs typeface="Avenir Book" charset="0"/>
              </a:rPr>
              <a:t>month olds</a:t>
            </a:r>
            <a:endParaRPr lang="en-US" sz="1200" dirty="0">
              <a:latin typeface="Avenir Book" charset="0"/>
              <a:ea typeface="Avenir Book" charset="0"/>
              <a:cs typeface="Avenir Book" charset="0"/>
            </a:endParaRPr>
          </a:p>
        </p:txBody>
      </p:sp>
      <p:sp>
        <p:nvSpPr>
          <p:cNvPr id="10" name="TextBox 9"/>
          <p:cNvSpPr txBox="1"/>
          <p:nvPr/>
        </p:nvSpPr>
        <p:spPr>
          <a:xfrm>
            <a:off x="274582" y="5033164"/>
            <a:ext cx="1498022" cy="461665"/>
          </a:xfrm>
          <a:prstGeom prst="rect">
            <a:avLst/>
          </a:prstGeom>
          <a:noFill/>
        </p:spPr>
        <p:txBody>
          <a:bodyPr wrap="square" rtlCol="0">
            <a:spAutoFit/>
          </a:bodyPr>
          <a:lstStyle/>
          <a:p>
            <a:r>
              <a:rPr lang="en-US" sz="1200" dirty="0">
                <a:latin typeface="Avenir Book" charset="0"/>
                <a:ea typeface="Avenir Book" charset="0"/>
                <a:cs typeface="Avenir Book" charset="0"/>
              </a:rPr>
              <a:t>N</a:t>
            </a:r>
            <a:r>
              <a:rPr lang="en-US" sz="1200">
                <a:latin typeface="Avenir Book" charset="0"/>
                <a:ea typeface="Avenir Book" charset="0"/>
                <a:cs typeface="Avenir Book" charset="0"/>
              </a:rPr>
              <a:t>= 40/ </a:t>
            </a:r>
            <a:r>
              <a:rPr lang="en-US" sz="1200" dirty="0">
                <a:latin typeface="Avenir Book" charset="0"/>
                <a:ea typeface="Avenir Book" charset="0"/>
                <a:cs typeface="Avenir Book" charset="0"/>
              </a:rPr>
              <a:t>condition 13-18 </a:t>
            </a:r>
            <a:r>
              <a:rPr lang="en-US" sz="1200">
                <a:latin typeface="Avenir Book" charset="0"/>
                <a:ea typeface="Avenir Book" charset="0"/>
                <a:cs typeface="Avenir Book" charset="0"/>
              </a:rPr>
              <a:t>month olds</a:t>
            </a:r>
            <a:endParaRPr lang="en-US" sz="1200" dirty="0">
              <a:latin typeface="Avenir Book" charset="0"/>
              <a:ea typeface="Avenir Book" charset="0"/>
              <a:cs typeface="Avenir Book" charset="0"/>
            </a:endParaRPr>
          </a:p>
        </p:txBody>
      </p:sp>
    </p:spTree>
    <p:extLst>
      <p:ext uri="{BB962C8B-B14F-4D97-AF65-F5344CB8AC3E}">
        <p14:creationId xmlns:p14="http://schemas.microsoft.com/office/powerpoint/2010/main" val="3454311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A919EA3-AEFA-4243-B4D7-C6FAD73799C8}"/>
              </a:ext>
            </a:extLst>
          </p:cNvPr>
          <p:cNvSpPr/>
          <p:nvPr/>
        </p:nvSpPr>
        <p:spPr>
          <a:xfrm>
            <a:off x="4502111" y="239877"/>
            <a:ext cx="3754233" cy="707886"/>
          </a:xfrm>
          <a:prstGeom prst="rect">
            <a:avLst/>
          </a:prstGeom>
        </p:spPr>
        <p:txBody>
          <a:bodyPr wrap="none">
            <a:spAutoFit/>
          </a:bodyPr>
          <a:lstStyle/>
          <a:p>
            <a:r>
              <a:rPr lang="en-US" sz="4000" dirty="0">
                <a:latin typeface="Avenir Roman" panose="02000503020000020003" pitchFamily="2" charset="0"/>
              </a:rPr>
              <a:t>Pre-registration</a:t>
            </a:r>
          </a:p>
        </p:txBody>
      </p:sp>
      <p:pic>
        <p:nvPicPr>
          <p:cNvPr id="4" name="Picture 3">
            <a:extLst>
              <a:ext uri="{FF2B5EF4-FFF2-40B4-BE49-F238E27FC236}">
                <a16:creationId xmlns:a16="http://schemas.microsoft.com/office/drawing/2014/main" id="{AB9B9243-E667-8B4D-A6B6-D0B54E30D449}"/>
              </a:ext>
            </a:extLst>
          </p:cNvPr>
          <p:cNvPicPr>
            <a:picLocks noChangeAspect="1"/>
          </p:cNvPicPr>
          <p:nvPr/>
        </p:nvPicPr>
        <p:blipFill>
          <a:blip r:embed="rId3"/>
          <a:stretch>
            <a:fillRect/>
          </a:stretch>
        </p:blipFill>
        <p:spPr>
          <a:xfrm>
            <a:off x="0" y="947763"/>
            <a:ext cx="12192000" cy="6090958"/>
          </a:xfrm>
          <a:prstGeom prst="rect">
            <a:avLst/>
          </a:prstGeom>
        </p:spPr>
      </p:pic>
    </p:spTree>
    <p:extLst>
      <p:ext uri="{BB962C8B-B14F-4D97-AF65-F5344CB8AC3E}">
        <p14:creationId xmlns:p14="http://schemas.microsoft.com/office/powerpoint/2010/main" val="2871967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51850-2A8B-6949-B615-9FA03BDB8469}"/>
              </a:ext>
            </a:extLst>
          </p:cNvPr>
          <p:cNvSpPr>
            <a:spLocks noGrp="1"/>
          </p:cNvSpPr>
          <p:nvPr>
            <p:ph type="title"/>
          </p:nvPr>
        </p:nvSpPr>
        <p:spPr/>
        <p:txBody>
          <a:bodyPr/>
          <a:lstStyle/>
          <a:p>
            <a:r>
              <a:rPr lang="en-US" dirty="0"/>
              <a:t>Pre-registration: What to include?</a:t>
            </a:r>
          </a:p>
        </p:txBody>
      </p:sp>
      <p:sp>
        <p:nvSpPr>
          <p:cNvPr id="3" name="Content Placeholder 2">
            <a:extLst>
              <a:ext uri="{FF2B5EF4-FFF2-40B4-BE49-F238E27FC236}">
                <a16:creationId xmlns:a16="http://schemas.microsoft.com/office/drawing/2014/main" id="{3BFBC670-5A35-D84C-9A50-A3282DF0C3C1}"/>
              </a:ext>
            </a:extLst>
          </p:cNvPr>
          <p:cNvSpPr>
            <a:spLocks noGrp="1"/>
          </p:cNvSpPr>
          <p:nvPr>
            <p:ph idx="1"/>
          </p:nvPr>
        </p:nvSpPr>
        <p:spPr>
          <a:xfrm>
            <a:off x="609600" y="1600201"/>
            <a:ext cx="10972800" cy="4904508"/>
          </a:xfrm>
        </p:spPr>
        <p:txBody>
          <a:bodyPr>
            <a:normAutofit fontScale="70000" lnSpcReduction="20000"/>
          </a:bodyPr>
          <a:lstStyle/>
          <a:p>
            <a:pPr marL="0" indent="0">
              <a:buNone/>
            </a:pPr>
            <a:r>
              <a:rPr lang="en-US" dirty="0"/>
              <a:t>For psychology, check the template van ‘t Veer, A.E., &amp; </a:t>
            </a:r>
            <a:r>
              <a:rPr lang="en-US" dirty="0" err="1"/>
              <a:t>Giner-Sorolla</a:t>
            </a:r>
            <a:r>
              <a:rPr lang="en-US" dirty="0"/>
              <a:t>, R. (2016). </a:t>
            </a:r>
          </a:p>
          <a:p>
            <a:pPr marL="514350" indent="-514350">
              <a:buFont typeface="+mj-lt"/>
              <a:buAutoNum type="arabicPeriod"/>
            </a:pPr>
            <a:r>
              <a:rPr lang="en-US" dirty="0"/>
              <a:t>Describe the (numbered) hypotheses in terms of directional relationships between your (manipulated or measured) variables. </a:t>
            </a:r>
          </a:p>
          <a:p>
            <a:pPr marL="514350" indent="-514350">
              <a:buFont typeface="+mj-lt"/>
              <a:buAutoNum type="arabicPeriod"/>
            </a:pPr>
            <a:r>
              <a:rPr lang="en-US" dirty="0"/>
              <a:t>For interaction effects, describe the expected shape of the interactions. </a:t>
            </a:r>
          </a:p>
          <a:p>
            <a:pPr marL="514350" indent="-514350">
              <a:buFont typeface="+mj-lt"/>
              <a:buAutoNum type="arabicPeriod"/>
            </a:pPr>
            <a:r>
              <a:rPr lang="en-US" dirty="0"/>
              <a:t>If you are manipulating a variable, make predictions for successful check variables or explain why no manipulation check is included.</a:t>
            </a:r>
          </a:p>
          <a:p>
            <a:pPr marL="0" indent="0">
              <a:buNone/>
            </a:pPr>
            <a:r>
              <a:rPr lang="en-US" dirty="0"/>
              <a:t>        [...] </a:t>
            </a:r>
          </a:p>
          <a:p>
            <a:pPr marL="514350" indent="-514350">
              <a:buFont typeface="+mj-lt"/>
              <a:buAutoNum type="arabicPeriod"/>
            </a:pPr>
            <a:endParaRPr lang="en-US" dirty="0"/>
          </a:p>
          <a:p>
            <a:pPr marL="514350" indent="-514350">
              <a:buFont typeface="+mj-lt"/>
              <a:buAutoNum type="arabicPeriod"/>
            </a:pPr>
            <a:endParaRPr lang="en-US" dirty="0"/>
          </a:p>
          <a:p>
            <a:pPr marL="0" indent="0">
              <a:buNone/>
            </a:pPr>
            <a:r>
              <a:rPr lang="en-US" dirty="0"/>
              <a:t>Describe the analyses that will test each main prediction from the hypotheses section. For each one, include: </a:t>
            </a:r>
          </a:p>
          <a:p>
            <a:pPr marL="514350" indent="-514350">
              <a:buFont typeface="+mj-lt"/>
              <a:buAutoNum type="arabicPeriod"/>
            </a:pPr>
            <a:r>
              <a:rPr lang="en-US" dirty="0"/>
              <a:t>the relevant variables and how they are calculated; </a:t>
            </a:r>
          </a:p>
          <a:p>
            <a:pPr marL="514350" indent="-514350">
              <a:buFont typeface="+mj-lt"/>
              <a:buAutoNum type="arabicPeriod"/>
            </a:pPr>
            <a:r>
              <a:rPr lang="en-US" dirty="0"/>
              <a:t>the statistical technique; </a:t>
            </a:r>
          </a:p>
          <a:p>
            <a:pPr marL="514350" indent="-514350">
              <a:buFont typeface="+mj-lt"/>
              <a:buAutoNum type="arabicPeriod"/>
            </a:pPr>
            <a:r>
              <a:rPr lang="en-US" dirty="0"/>
              <a:t>each variable’s role in the technique (e.g., IV, DV, moderator, mediator, covariate); rationale for each covariate used, if any... </a:t>
            </a:r>
          </a:p>
          <a:p>
            <a:pPr marL="0" indent="0">
              <a:buNone/>
            </a:pPr>
            <a:endParaRPr lang="en-US" dirty="0"/>
          </a:p>
        </p:txBody>
      </p:sp>
      <p:sp>
        <p:nvSpPr>
          <p:cNvPr id="4" name="Rectangle 3">
            <a:extLst>
              <a:ext uri="{FF2B5EF4-FFF2-40B4-BE49-F238E27FC236}">
                <a16:creationId xmlns:a16="http://schemas.microsoft.com/office/drawing/2014/main" id="{E0863FA4-2B6C-5146-B2AE-3FCB206A1D54}"/>
              </a:ext>
            </a:extLst>
          </p:cNvPr>
          <p:cNvSpPr/>
          <p:nvPr/>
        </p:nvSpPr>
        <p:spPr>
          <a:xfrm>
            <a:off x="8640387" y="6488668"/>
            <a:ext cx="3551613" cy="369332"/>
          </a:xfrm>
          <a:prstGeom prst="rect">
            <a:avLst/>
          </a:prstGeom>
        </p:spPr>
        <p:txBody>
          <a:bodyPr wrap="none">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1024000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9A7D-3733-BE4A-8AB5-2377CD418CCE}"/>
              </a:ext>
            </a:extLst>
          </p:cNvPr>
          <p:cNvSpPr>
            <a:spLocks noGrp="1"/>
          </p:cNvSpPr>
          <p:nvPr>
            <p:ph type="title"/>
          </p:nvPr>
        </p:nvSpPr>
        <p:spPr/>
        <p:txBody>
          <a:bodyPr/>
          <a:lstStyle/>
          <a:p>
            <a:r>
              <a:rPr lang="en-US" dirty="0"/>
              <a:t>Today’s plan</a:t>
            </a:r>
          </a:p>
        </p:txBody>
      </p:sp>
      <p:sp>
        <p:nvSpPr>
          <p:cNvPr id="3" name="Content Placeholder 2">
            <a:extLst>
              <a:ext uri="{FF2B5EF4-FFF2-40B4-BE49-F238E27FC236}">
                <a16:creationId xmlns:a16="http://schemas.microsoft.com/office/drawing/2014/main" id="{789FC4D4-06F9-8043-8334-951798AF6145}"/>
              </a:ext>
            </a:extLst>
          </p:cNvPr>
          <p:cNvSpPr>
            <a:spLocks noGrp="1"/>
          </p:cNvSpPr>
          <p:nvPr>
            <p:ph idx="1"/>
          </p:nvPr>
        </p:nvSpPr>
        <p:spPr/>
        <p:txBody>
          <a:bodyPr/>
          <a:lstStyle/>
          <a:p>
            <a:pPr marL="0" indent="0">
              <a:buNone/>
            </a:pPr>
            <a:r>
              <a:rPr lang="en-US" dirty="0"/>
              <a:t>Part 1: Analytic freedom and pre-registration</a:t>
            </a:r>
          </a:p>
          <a:p>
            <a:pPr marL="0" indent="0">
              <a:buNone/>
            </a:pPr>
            <a:endParaRPr lang="en-US" dirty="0"/>
          </a:p>
          <a:p>
            <a:pPr marL="0" indent="0">
              <a:buNone/>
            </a:pPr>
            <a:r>
              <a:rPr lang="en-US" dirty="0"/>
              <a:t>Part 2: Reproducible workflows</a:t>
            </a:r>
          </a:p>
        </p:txBody>
      </p:sp>
    </p:spTree>
    <p:extLst>
      <p:ext uri="{BB962C8B-B14F-4D97-AF65-F5344CB8AC3E}">
        <p14:creationId xmlns:p14="http://schemas.microsoft.com/office/powerpoint/2010/main" val="21403301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A5421-75E9-7546-BB5B-7D4467704536}"/>
              </a:ext>
            </a:extLst>
          </p:cNvPr>
          <p:cNvSpPr>
            <a:spLocks noGrp="1"/>
          </p:cNvSpPr>
          <p:nvPr>
            <p:ph type="title"/>
          </p:nvPr>
        </p:nvSpPr>
        <p:spPr/>
        <p:txBody>
          <a:bodyPr/>
          <a:lstStyle/>
          <a:p>
            <a:r>
              <a:rPr lang="en-US" dirty="0"/>
              <a:t>Pre-registration</a:t>
            </a:r>
          </a:p>
        </p:txBody>
      </p:sp>
      <p:sp>
        <p:nvSpPr>
          <p:cNvPr id="3" name="Content Placeholder 2">
            <a:extLst>
              <a:ext uri="{FF2B5EF4-FFF2-40B4-BE49-F238E27FC236}">
                <a16:creationId xmlns:a16="http://schemas.microsoft.com/office/drawing/2014/main" id="{FC8D82E9-9153-4845-AF51-D9EB5FEF6804}"/>
              </a:ext>
            </a:extLst>
          </p:cNvPr>
          <p:cNvSpPr>
            <a:spLocks noGrp="1"/>
          </p:cNvSpPr>
          <p:nvPr>
            <p:ph idx="1"/>
          </p:nvPr>
        </p:nvSpPr>
        <p:spPr/>
        <p:txBody>
          <a:bodyPr/>
          <a:lstStyle/>
          <a:p>
            <a:r>
              <a:rPr lang="en-US" dirty="0"/>
              <a:t>Frequently updated step by step instructions on how to use the OSF for pre-registration: https://</a:t>
            </a:r>
            <a:r>
              <a:rPr lang="en-US" dirty="0" err="1"/>
              <a:t>osf.io</a:t>
            </a:r>
            <a:r>
              <a:rPr lang="en-US" dirty="0"/>
              <a:t>/k5wns/ </a:t>
            </a:r>
          </a:p>
          <a:p>
            <a:r>
              <a:rPr lang="en-US" dirty="0"/>
              <a:t>Video on how to use registrations on the OSF: http://</a:t>
            </a:r>
            <a:r>
              <a:rPr lang="en-US" dirty="0" err="1"/>
              <a:t>help.osf.io</a:t>
            </a:r>
            <a:r>
              <a:rPr lang="en-US" dirty="0"/>
              <a:t>/ m/registrations/l/524205-registrations-101 </a:t>
            </a:r>
          </a:p>
          <a:p>
            <a:r>
              <a:rPr lang="en-US" dirty="0"/>
              <a:t>Pre-registration badge specifications: https://</a:t>
            </a:r>
            <a:r>
              <a:rPr lang="en-US" dirty="0" err="1"/>
              <a:t>osf.io</a:t>
            </a:r>
            <a:r>
              <a:rPr lang="en-US" dirty="0"/>
              <a:t>/</a:t>
            </a:r>
            <a:r>
              <a:rPr lang="en-US" dirty="0" err="1"/>
              <a:t>tvyxz</a:t>
            </a:r>
            <a:r>
              <a:rPr lang="en-US" dirty="0"/>
              <a:t>/wiki/ 1.%20View%20the%20Badges/ </a:t>
            </a:r>
          </a:p>
          <a:p>
            <a:endParaRPr lang="en-US" dirty="0"/>
          </a:p>
        </p:txBody>
      </p:sp>
      <p:sp>
        <p:nvSpPr>
          <p:cNvPr id="4" name="Rectangle 3">
            <a:extLst>
              <a:ext uri="{FF2B5EF4-FFF2-40B4-BE49-F238E27FC236}">
                <a16:creationId xmlns:a16="http://schemas.microsoft.com/office/drawing/2014/main" id="{5E56F95B-7DCF-6A47-A516-D46387746A31}"/>
              </a:ext>
            </a:extLst>
          </p:cNvPr>
          <p:cNvSpPr/>
          <p:nvPr/>
        </p:nvSpPr>
        <p:spPr>
          <a:xfrm>
            <a:off x="8640387" y="6488668"/>
            <a:ext cx="3551613" cy="369332"/>
          </a:xfrm>
          <a:prstGeom prst="rect">
            <a:avLst/>
          </a:prstGeom>
        </p:spPr>
        <p:txBody>
          <a:bodyPr wrap="none">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35058502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3DA57-5C9B-134D-B269-E38A52454B40}"/>
              </a:ext>
            </a:extLst>
          </p:cNvPr>
          <p:cNvSpPr>
            <a:spLocks noGrp="1"/>
          </p:cNvSpPr>
          <p:nvPr>
            <p:ph type="title"/>
          </p:nvPr>
        </p:nvSpPr>
        <p:spPr/>
        <p:txBody>
          <a:bodyPr/>
          <a:lstStyle/>
          <a:p>
            <a:r>
              <a:rPr lang="en-US" dirty="0"/>
              <a:t>Pre-registration</a:t>
            </a:r>
          </a:p>
        </p:txBody>
      </p:sp>
      <p:pic>
        <p:nvPicPr>
          <p:cNvPr id="5" name="Picture 4">
            <a:extLst>
              <a:ext uri="{FF2B5EF4-FFF2-40B4-BE49-F238E27FC236}">
                <a16:creationId xmlns:a16="http://schemas.microsoft.com/office/drawing/2014/main" id="{B9B7CA23-6659-3F4C-8CEE-B94FD3B54B44}"/>
              </a:ext>
            </a:extLst>
          </p:cNvPr>
          <p:cNvPicPr>
            <a:picLocks noChangeAspect="1"/>
          </p:cNvPicPr>
          <p:nvPr/>
        </p:nvPicPr>
        <p:blipFill>
          <a:blip r:embed="rId3"/>
          <a:stretch>
            <a:fillRect/>
          </a:stretch>
        </p:blipFill>
        <p:spPr>
          <a:xfrm>
            <a:off x="0" y="1247421"/>
            <a:ext cx="12192000" cy="5360685"/>
          </a:xfrm>
          <a:prstGeom prst="rect">
            <a:avLst/>
          </a:prstGeom>
        </p:spPr>
      </p:pic>
      <p:sp>
        <p:nvSpPr>
          <p:cNvPr id="3" name="Rectangle 2">
            <a:extLst>
              <a:ext uri="{FF2B5EF4-FFF2-40B4-BE49-F238E27FC236}">
                <a16:creationId xmlns:a16="http://schemas.microsoft.com/office/drawing/2014/main" id="{55EA8DAD-B8E5-964D-A1BF-6419D938E0F2}"/>
              </a:ext>
            </a:extLst>
          </p:cNvPr>
          <p:cNvSpPr/>
          <p:nvPr/>
        </p:nvSpPr>
        <p:spPr>
          <a:xfrm>
            <a:off x="8640387" y="6423440"/>
            <a:ext cx="3551613" cy="369332"/>
          </a:xfrm>
          <a:prstGeom prst="rect">
            <a:avLst/>
          </a:prstGeom>
        </p:spPr>
        <p:txBody>
          <a:bodyPr wrap="none">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14806578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8878A-1714-EC45-B7A2-3BE48098988F}"/>
              </a:ext>
            </a:extLst>
          </p:cNvPr>
          <p:cNvSpPr>
            <a:spLocks noGrp="1"/>
          </p:cNvSpPr>
          <p:nvPr>
            <p:ph type="title"/>
          </p:nvPr>
        </p:nvSpPr>
        <p:spPr/>
        <p:txBody>
          <a:bodyPr/>
          <a:lstStyle/>
          <a:p>
            <a:r>
              <a:rPr lang="en-US" dirty="0"/>
              <a:t>What Pre-Reg doesn’t fix</a:t>
            </a:r>
          </a:p>
        </p:txBody>
      </p:sp>
      <p:sp>
        <p:nvSpPr>
          <p:cNvPr id="3" name="Content Placeholder 2">
            <a:extLst>
              <a:ext uri="{FF2B5EF4-FFF2-40B4-BE49-F238E27FC236}">
                <a16:creationId xmlns:a16="http://schemas.microsoft.com/office/drawing/2014/main" id="{DD57096E-1DB4-2549-8088-DBF8D2E72080}"/>
              </a:ext>
            </a:extLst>
          </p:cNvPr>
          <p:cNvSpPr>
            <a:spLocks noGrp="1"/>
          </p:cNvSpPr>
          <p:nvPr>
            <p:ph idx="1"/>
          </p:nvPr>
        </p:nvSpPr>
        <p:spPr/>
        <p:txBody>
          <a:bodyPr>
            <a:normAutofit fontScale="85000" lnSpcReduction="10000"/>
          </a:bodyPr>
          <a:lstStyle/>
          <a:p>
            <a:r>
              <a:rPr lang="en-US" dirty="0"/>
              <a:t>Deliberate dishonesty</a:t>
            </a:r>
          </a:p>
          <a:p>
            <a:r>
              <a:rPr lang="en-US" dirty="0"/>
              <a:t>Pre-registering studies after completing them</a:t>
            </a:r>
          </a:p>
          <a:p>
            <a:r>
              <a:rPr lang="en-US" dirty="0"/>
              <a:t>Bad pre-registration (e.g. multiple comparisons, double-dipping) </a:t>
            </a:r>
          </a:p>
          <a:p>
            <a:r>
              <a:rPr lang="en-US" dirty="0"/>
              <a:t>Unclear pre-registrations</a:t>
            </a:r>
          </a:p>
          <a:p>
            <a:r>
              <a:rPr lang="en-US" dirty="0"/>
              <a:t>Ignoring the pre-registration (</a:t>
            </a:r>
            <a:r>
              <a:rPr lang="en-US" i="1" dirty="0"/>
              <a:t>Franco: 70% of papers drop an outcome!</a:t>
            </a:r>
            <a:r>
              <a:rPr lang="en-US" dirty="0"/>
              <a:t>)</a:t>
            </a:r>
          </a:p>
          <a:p>
            <a:r>
              <a:rPr lang="en-US" dirty="0"/>
              <a:t>Confounded experiments</a:t>
            </a:r>
          </a:p>
          <a:p>
            <a:r>
              <a:rPr lang="en-US" dirty="0"/>
              <a:t>Boring experiments</a:t>
            </a:r>
          </a:p>
          <a:p>
            <a:r>
              <a:rPr lang="en-US" dirty="0"/>
              <a:t>Results that don’t generalize (e.g. limits on generalization) </a:t>
            </a:r>
          </a:p>
          <a:p>
            <a:r>
              <a:rPr lang="en-US" dirty="0"/>
              <a:t>As of now, little up-take in (cognitive) neuroscience </a:t>
            </a:r>
            <a:r>
              <a:rPr lang="en-US" dirty="0">
                <a:sym typeface="Wingdings" pitchFamily="2" charset="2"/>
              </a:rPr>
              <a:t>n</a:t>
            </a:r>
            <a:r>
              <a:rPr lang="en-US" dirty="0"/>
              <a:t>o template </a:t>
            </a:r>
          </a:p>
          <a:p>
            <a:endParaRPr lang="en-US" dirty="0"/>
          </a:p>
        </p:txBody>
      </p:sp>
      <p:sp>
        <p:nvSpPr>
          <p:cNvPr id="4" name="TextBox 3">
            <a:extLst>
              <a:ext uri="{FF2B5EF4-FFF2-40B4-BE49-F238E27FC236}">
                <a16:creationId xmlns:a16="http://schemas.microsoft.com/office/drawing/2014/main" id="{DC61B8BA-C6B8-5341-8384-C53518D9219E}"/>
              </a:ext>
            </a:extLst>
          </p:cNvPr>
          <p:cNvSpPr txBox="1"/>
          <p:nvPr/>
        </p:nvSpPr>
        <p:spPr>
          <a:xfrm>
            <a:off x="8692243" y="6488668"/>
            <a:ext cx="3886200" cy="369332"/>
          </a:xfrm>
          <a:prstGeom prst="rect">
            <a:avLst/>
          </a:prstGeom>
          <a:noFill/>
        </p:spPr>
        <p:txBody>
          <a:bodyPr wrap="square" rtlCol="0">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2387424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D3661-6282-954F-98EB-423C8D2C2074}"/>
              </a:ext>
            </a:extLst>
          </p:cNvPr>
          <p:cNvSpPr>
            <a:spLocks noGrp="1"/>
          </p:cNvSpPr>
          <p:nvPr>
            <p:ph type="title"/>
          </p:nvPr>
        </p:nvSpPr>
        <p:spPr/>
        <p:txBody>
          <a:bodyPr/>
          <a:lstStyle/>
          <a:p>
            <a:r>
              <a:rPr lang="en-US" dirty="0"/>
              <a:t>My personal experience</a:t>
            </a:r>
          </a:p>
        </p:txBody>
      </p:sp>
      <p:sp>
        <p:nvSpPr>
          <p:cNvPr id="3" name="Content Placeholder 2">
            <a:extLst>
              <a:ext uri="{FF2B5EF4-FFF2-40B4-BE49-F238E27FC236}">
                <a16:creationId xmlns:a16="http://schemas.microsoft.com/office/drawing/2014/main" id="{1A105790-E38B-C542-9F22-626D65D646DE}"/>
              </a:ext>
            </a:extLst>
          </p:cNvPr>
          <p:cNvSpPr>
            <a:spLocks noGrp="1"/>
          </p:cNvSpPr>
          <p:nvPr>
            <p:ph idx="1"/>
          </p:nvPr>
        </p:nvSpPr>
        <p:spPr>
          <a:xfrm>
            <a:off x="609600" y="1600201"/>
            <a:ext cx="10972800" cy="4987635"/>
          </a:xfrm>
        </p:spPr>
        <p:txBody>
          <a:bodyPr>
            <a:noAutofit/>
          </a:bodyPr>
          <a:lstStyle/>
          <a:p>
            <a:r>
              <a:rPr lang="en-US" sz="2500" dirty="0"/>
              <a:t>Definitely fell prey to analytic flexibility in the past</a:t>
            </a:r>
          </a:p>
          <a:p>
            <a:r>
              <a:rPr lang="en-US" sz="2500" dirty="0"/>
              <a:t>I have found pre-registrations more challenging for </a:t>
            </a:r>
            <a:r>
              <a:rPr lang="en-US" sz="2500" dirty="0" err="1"/>
              <a:t>fmri</a:t>
            </a:r>
            <a:r>
              <a:rPr lang="en-US" sz="2500" dirty="0"/>
              <a:t> than behavioral studies </a:t>
            </a:r>
            <a:r>
              <a:rPr lang="en-US" sz="2500" dirty="0">
                <a:sym typeface="Wingdings" pitchFamily="2" charset="2"/>
              </a:rPr>
              <a:t> much longer documents with more analytic decisions to be made</a:t>
            </a:r>
          </a:p>
          <a:p>
            <a:r>
              <a:rPr lang="en-US" sz="2500" dirty="0">
                <a:sym typeface="Wingdings" pitchFamily="2" charset="2"/>
              </a:rPr>
              <a:t>Switched over to mostly pre-</a:t>
            </a:r>
            <a:r>
              <a:rPr lang="en-US" sz="2500" dirty="0" err="1">
                <a:sym typeface="Wingdings" pitchFamily="2" charset="2"/>
              </a:rPr>
              <a:t>reg</a:t>
            </a:r>
            <a:r>
              <a:rPr lang="en-US" sz="2500" dirty="0">
                <a:sym typeface="Wingdings" pitchFamily="2" charset="2"/>
              </a:rPr>
              <a:t> studies in 2016  since then have published results explicitly labeled “exploratory” when not pre-registered</a:t>
            </a:r>
          </a:p>
          <a:p>
            <a:r>
              <a:rPr lang="en-US" sz="2500" dirty="0"/>
              <a:t>I find it helpful to write pre-registrations because it clarifies exactly what I am hoping to find and test. Gets my research team on board. I don’t think it effects if work is done, but rather slows down when it gets done.</a:t>
            </a:r>
          </a:p>
          <a:p>
            <a:r>
              <a:rPr lang="en-US" sz="2500" dirty="0"/>
              <a:t>I still prefer independent replication, but sometimes that is not feasible (esp. difficult large sample </a:t>
            </a:r>
            <a:r>
              <a:rPr lang="en-US" sz="2500" dirty="0" err="1"/>
              <a:t>fmri</a:t>
            </a:r>
            <a:r>
              <a:rPr lang="en-US" sz="2500" dirty="0"/>
              <a:t> studies with kids!)</a:t>
            </a:r>
            <a:br>
              <a:rPr lang="en-US" sz="2500" dirty="0"/>
            </a:br>
            <a:endParaRPr lang="en-US" sz="2500" dirty="0"/>
          </a:p>
        </p:txBody>
      </p:sp>
    </p:spTree>
    <p:extLst>
      <p:ext uri="{BB962C8B-B14F-4D97-AF65-F5344CB8AC3E}">
        <p14:creationId xmlns:p14="http://schemas.microsoft.com/office/powerpoint/2010/main" val="1884125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1718E-F33B-2E43-AC70-15C1B06BDD26}"/>
              </a:ext>
            </a:extLst>
          </p:cNvPr>
          <p:cNvSpPr>
            <a:spLocks noGrp="1"/>
          </p:cNvSpPr>
          <p:nvPr>
            <p:ph type="title"/>
          </p:nvPr>
        </p:nvSpPr>
        <p:spPr>
          <a:xfrm>
            <a:off x="609600" y="2726893"/>
            <a:ext cx="10972800" cy="1143000"/>
          </a:xfrm>
        </p:spPr>
        <p:txBody>
          <a:bodyPr/>
          <a:lstStyle/>
          <a:p>
            <a:r>
              <a:rPr lang="en-US" dirty="0">
                <a:latin typeface="Avenir Roman" panose="02000503020000020003" pitchFamily="2" charset="0"/>
              </a:rPr>
              <a:t>Your experiences?</a:t>
            </a:r>
          </a:p>
        </p:txBody>
      </p:sp>
    </p:spTree>
    <p:extLst>
      <p:ext uri="{BB962C8B-B14F-4D97-AF65-F5344CB8AC3E}">
        <p14:creationId xmlns:p14="http://schemas.microsoft.com/office/powerpoint/2010/main" val="4118776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9A7D-3733-BE4A-8AB5-2377CD418CCE}"/>
              </a:ext>
            </a:extLst>
          </p:cNvPr>
          <p:cNvSpPr>
            <a:spLocks noGrp="1"/>
          </p:cNvSpPr>
          <p:nvPr>
            <p:ph type="title"/>
          </p:nvPr>
        </p:nvSpPr>
        <p:spPr/>
        <p:txBody>
          <a:bodyPr/>
          <a:lstStyle/>
          <a:p>
            <a:r>
              <a:rPr lang="en-US" dirty="0"/>
              <a:t>Today’s plan</a:t>
            </a:r>
          </a:p>
        </p:txBody>
      </p:sp>
      <p:sp>
        <p:nvSpPr>
          <p:cNvPr id="3" name="Content Placeholder 2">
            <a:extLst>
              <a:ext uri="{FF2B5EF4-FFF2-40B4-BE49-F238E27FC236}">
                <a16:creationId xmlns:a16="http://schemas.microsoft.com/office/drawing/2014/main" id="{789FC4D4-06F9-8043-8334-951798AF6145}"/>
              </a:ext>
            </a:extLst>
          </p:cNvPr>
          <p:cNvSpPr>
            <a:spLocks noGrp="1"/>
          </p:cNvSpPr>
          <p:nvPr>
            <p:ph idx="1"/>
          </p:nvPr>
        </p:nvSpPr>
        <p:spPr/>
        <p:txBody>
          <a:bodyPr/>
          <a:lstStyle/>
          <a:p>
            <a:pPr marL="0" indent="0">
              <a:buNone/>
            </a:pPr>
            <a:r>
              <a:rPr lang="en-US" dirty="0"/>
              <a:t>Part 1: Analytic freedom and pre-registration</a:t>
            </a:r>
          </a:p>
          <a:p>
            <a:pPr marL="0" indent="0">
              <a:buNone/>
            </a:pPr>
            <a:endParaRPr lang="en-US" dirty="0"/>
          </a:p>
          <a:p>
            <a:pPr marL="0" indent="0">
              <a:buNone/>
            </a:pPr>
            <a:r>
              <a:rPr lang="en-US" b="1" dirty="0"/>
              <a:t>Part 2: Reproducible workflows</a:t>
            </a:r>
          </a:p>
        </p:txBody>
      </p:sp>
    </p:spTree>
    <p:extLst>
      <p:ext uri="{BB962C8B-B14F-4D97-AF65-F5344CB8AC3E}">
        <p14:creationId xmlns:p14="http://schemas.microsoft.com/office/powerpoint/2010/main" val="4654536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DBAE1-1E0A-7246-926F-986CCAF016EF}"/>
              </a:ext>
            </a:extLst>
          </p:cNvPr>
          <p:cNvSpPr>
            <a:spLocks noGrp="1"/>
          </p:cNvSpPr>
          <p:nvPr>
            <p:ph type="title"/>
          </p:nvPr>
        </p:nvSpPr>
        <p:spPr/>
        <p:txBody>
          <a:bodyPr/>
          <a:lstStyle/>
          <a:p>
            <a:r>
              <a:rPr lang="en-US" dirty="0"/>
              <a:t>The Standard </a:t>
            </a:r>
            <a:r>
              <a:rPr lang="en-US" dirty="0" err="1"/>
              <a:t>ir</a:t>
            </a:r>
            <a:r>
              <a:rPr lang="en-US" dirty="0"/>
              <a:t>-reproducible workflow</a:t>
            </a:r>
          </a:p>
        </p:txBody>
      </p:sp>
      <p:sp>
        <p:nvSpPr>
          <p:cNvPr id="3" name="Content Placeholder 2">
            <a:extLst>
              <a:ext uri="{FF2B5EF4-FFF2-40B4-BE49-F238E27FC236}">
                <a16:creationId xmlns:a16="http://schemas.microsoft.com/office/drawing/2014/main" id="{E321BA84-61AB-7C4B-830B-34AF704B103B}"/>
              </a:ext>
            </a:extLst>
          </p:cNvPr>
          <p:cNvSpPr>
            <a:spLocks noGrp="1"/>
          </p:cNvSpPr>
          <p:nvPr>
            <p:ph idx="1"/>
          </p:nvPr>
        </p:nvSpPr>
        <p:spPr>
          <a:xfrm>
            <a:off x="962891" y="1957965"/>
            <a:ext cx="4128654" cy="1833670"/>
          </a:xfrm>
          <a:ln>
            <a:solidFill>
              <a:schemeClr val="tx1"/>
            </a:solidFill>
          </a:ln>
        </p:spPr>
        <p:txBody>
          <a:bodyPr/>
          <a:lstStyle/>
          <a:p>
            <a:pPr marL="0" indent="0">
              <a:buNone/>
            </a:pPr>
            <a:r>
              <a:rPr lang="en-US" dirty="0"/>
              <a:t>1. Complex, ever-changing customizable scripts</a:t>
            </a:r>
          </a:p>
          <a:p>
            <a:pPr marL="0" indent="0">
              <a:buNone/>
            </a:pPr>
            <a:endParaRPr lang="en-US" dirty="0"/>
          </a:p>
        </p:txBody>
      </p:sp>
      <p:sp>
        <p:nvSpPr>
          <p:cNvPr id="4" name="Rectangle 3">
            <a:extLst>
              <a:ext uri="{FF2B5EF4-FFF2-40B4-BE49-F238E27FC236}">
                <a16:creationId xmlns:a16="http://schemas.microsoft.com/office/drawing/2014/main" id="{61FFDE75-69A9-B042-B98E-134502395893}"/>
              </a:ext>
            </a:extLst>
          </p:cNvPr>
          <p:cNvSpPr/>
          <p:nvPr/>
        </p:nvSpPr>
        <p:spPr>
          <a:xfrm>
            <a:off x="6096000" y="1957965"/>
            <a:ext cx="5340927" cy="2062103"/>
          </a:xfrm>
          <a:prstGeom prst="rect">
            <a:avLst/>
          </a:prstGeom>
          <a:ln>
            <a:solidFill>
              <a:schemeClr val="tx1"/>
            </a:solidFill>
          </a:ln>
        </p:spPr>
        <p:txBody>
          <a:bodyPr wrap="square">
            <a:spAutoFit/>
          </a:bodyPr>
          <a:lstStyle/>
          <a:p>
            <a:r>
              <a:rPr lang="en-US" sz="3200" dirty="0"/>
              <a:t>2. Figures copied into presentations and papers. Statistical values copied into word processing software</a:t>
            </a:r>
          </a:p>
        </p:txBody>
      </p:sp>
      <p:cxnSp>
        <p:nvCxnSpPr>
          <p:cNvPr id="6" name="Straight Arrow Connector 5">
            <a:extLst>
              <a:ext uri="{FF2B5EF4-FFF2-40B4-BE49-F238E27FC236}">
                <a16:creationId xmlns:a16="http://schemas.microsoft.com/office/drawing/2014/main" id="{E4777557-DF7E-8C4E-BC2E-0D92FEDA34AA}"/>
              </a:ext>
            </a:extLst>
          </p:cNvPr>
          <p:cNvCxnSpPr>
            <a:cxnSpLocks/>
            <a:stCxn id="3" idx="2"/>
            <a:endCxn id="10" idx="0"/>
          </p:cNvCxnSpPr>
          <p:nvPr/>
        </p:nvCxnSpPr>
        <p:spPr>
          <a:xfrm>
            <a:off x="3027218" y="3791635"/>
            <a:ext cx="238991" cy="77770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CC3EE132-7D91-804B-BB1A-8D832488BA4F}"/>
              </a:ext>
            </a:extLst>
          </p:cNvPr>
          <p:cNvCxnSpPr>
            <a:cxnSpLocks/>
            <a:stCxn id="4" idx="2"/>
            <a:endCxn id="12" idx="0"/>
          </p:cNvCxnSpPr>
          <p:nvPr/>
        </p:nvCxnSpPr>
        <p:spPr>
          <a:xfrm flipH="1">
            <a:off x="8395854" y="4020068"/>
            <a:ext cx="370610" cy="96477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EFF9033D-D5A1-484A-A1AF-9E603699EB6B}"/>
              </a:ext>
            </a:extLst>
          </p:cNvPr>
          <p:cNvSpPr txBox="1"/>
          <p:nvPr/>
        </p:nvSpPr>
        <p:spPr>
          <a:xfrm>
            <a:off x="609600" y="4569343"/>
            <a:ext cx="5313218" cy="1631216"/>
          </a:xfrm>
          <a:prstGeom prst="rect">
            <a:avLst/>
          </a:prstGeom>
          <a:noFill/>
          <a:ln>
            <a:solidFill>
              <a:srgbClr val="FF9300">
                <a:alpha val="91765"/>
              </a:srgbClr>
            </a:solidFill>
          </a:ln>
        </p:spPr>
        <p:txBody>
          <a:bodyPr wrap="square" rtlCol="0">
            <a:spAutoFit/>
          </a:bodyPr>
          <a:lstStyle/>
          <a:p>
            <a:r>
              <a:rPr lang="en-US" sz="2000" dirty="0">
                <a:solidFill>
                  <a:srgbClr val="C00000"/>
                </a:solidFill>
                <a:latin typeface="Avenir Roman" panose="02000503020000020003" pitchFamily="2" charset="0"/>
              </a:rPr>
              <a:t>These are hopelessly confusing to future self or future grad students working on the project. Also doesn’t incentivize re-generating the script and thus learning more/ catching errors!</a:t>
            </a:r>
          </a:p>
        </p:txBody>
      </p:sp>
      <p:sp>
        <p:nvSpPr>
          <p:cNvPr id="12" name="TextBox 11">
            <a:extLst>
              <a:ext uri="{FF2B5EF4-FFF2-40B4-BE49-F238E27FC236}">
                <a16:creationId xmlns:a16="http://schemas.microsoft.com/office/drawing/2014/main" id="{39696551-4ADA-6C44-8D68-EB2704D30C29}"/>
              </a:ext>
            </a:extLst>
          </p:cNvPr>
          <p:cNvSpPr txBox="1"/>
          <p:nvPr/>
        </p:nvSpPr>
        <p:spPr>
          <a:xfrm>
            <a:off x="6502111" y="4984841"/>
            <a:ext cx="3787486" cy="400110"/>
          </a:xfrm>
          <a:prstGeom prst="rect">
            <a:avLst/>
          </a:prstGeom>
          <a:noFill/>
          <a:ln>
            <a:solidFill>
              <a:srgbClr val="FF9300">
                <a:alpha val="91765"/>
              </a:srgbClr>
            </a:solidFill>
          </a:ln>
        </p:spPr>
        <p:txBody>
          <a:bodyPr wrap="square" rtlCol="0">
            <a:spAutoFit/>
          </a:bodyPr>
          <a:lstStyle/>
          <a:p>
            <a:r>
              <a:rPr lang="en-US" sz="2000" dirty="0">
                <a:solidFill>
                  <a:srgbClr val="C00000"/>
                </a:solidFill>
                <a:latin typeface="Avenir Roman" panose="02000503020000020003" pitchFamily="2" charset="0"/>
              </a:rPr>
              <a:t>These are error prone!</a:t>
            </a:r>
          </a:p>
        </p:txBody>
      </p:sp>
      <p:sp>
        <p:nvSpPr>
          <p:cNvPr id="5" name="Rectangle 4">
            <a:extLst>
              <a:ext uri="{FF2B5EF4-FFF2-40B4-BE49-F238E27FC236}">
                <a16:creationId xmlns:a16="http://schemas.microsoft.com/office/drawing/2014/main" id="{7381B79D-8BE9-1641-85BC-4EC2F4C706A0}"/>
              </a:ext>
            </a:extLst>
          </p:cNvPr>
          <p:cNvSpPr/>
          <p:nvPr/>
        </p:nvSpPr>
        <p:spPr>
          <a:xfrm>
            <a:off x="8640387" y="6488668"/>
            <a:ext cx="3551613" cy="369332"/>
          </a:xfrm>
          <a:prstGeom prst="rect">
            <a:avLst/>
          </a:prstGeom>
        </p:spPr>
        <p:txBody>
          <a:bodyPr wrap="none">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3103043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1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B9B43-3AC6-8847-B910-EDD2E7EB0596}"/>
              </a:ext>
            </a:extLst>
          </p:cNvPr>
          <p:cNvSpPr>
            <a:spLocks noGrp="1"/>
          </p:cNvSpPr>
          <p:nvPr>
            <p:ph type="title"/>
          </p:nvPr>
        </p:nvSpPr>
        <p:spPr/>
        <p:txBody>
          <a:bodyPr/>
          <a:lstStyle/>
          <a:p>
            <a:r>
              <a:rPr lang="en-US" dirty="0"/>
              <a:t>Question for you</a:t>
            </a:r>
          </a:p>
        </p:txBody>
      </p:sp>
      <p:sp>
        <p:nvSpPr>
          <p:cNvPr id="3" name="Content Placeholder 2">
            <a:extLst>
              <a:ext uri="{FF2B5EF4-FFF2-40B4-BE49-F238E27FC236}">
                <a16:creationId xmlns:a16="http://schemas.microsoft.com/office/drawing/2014/main" id="{08740A4D-EADD-EA4C-904B-6E332AD3DCCC}"/>
              </a:ext>
            </a:extLst>
          </p:cNvPr>
          <p:cNvSpPr>
            <a:spLocks noGrp="1"/>
          </p:cNvSpPr>
          <p:nvPr>
            <p:ph idx="1"/>
          </p:nvPr>
        </p:nvSpPr>
        <p:spPr>
          <a:xfrm>
            <a:off x="775854" y="3075710"/>
            <a:ext cx="10972800" cy="4525963"/>
          </a:xfrm>
        </p:spPr>
        <p:txBody>
          <a:bodyPr/>
          <a:lstStyle/>
          <a:p>
            <a:pPr marL="0" indent="0">
              <a:buNone/>
            </a:pPr>
            <a:r>
              <a:rPr lang="en-US" dirty="0"/>
              <a:t>An experience of irreproducible analysis in your own life </a:t>
            </a:r>
          </a:p>
          <a:p>
            <a:endParaRPr lang="en-US" dirty="0"/>
          </a:p>
        </p:txBody>
      </p:sp>
    </p:spTree>
    <p:extLst>
      <p:ext uri="{BB962C8B-B14F-4D97-AF65-F5344CB8AC3E}">
        <p14:creationId xmlns:p14="http://schemas.microsoft.com/office/powerpoint/2010/main" val="10357108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88587-79A6-734D-B654-776D5E810676}"/>
              </a:ext>
            </a:extLst>
          </p:cNvPr>
          <p:cNvSpPr>
            <a:spLocks noGrp="1"/>
          </p:cNvSpPr>
          <p:nvPr>
            <p:ph type="title"/>
          </p:nvPr>
        </p:nvSpPr>
        <p:spPr/>
        <p:txBody>
          <a:bodyPr/>
          <a:lstStyle/>
          <a:p>
            <a:r>
              <a:rPr lang="en-US" dirty="0"/>
              <a:t>Reproducible Analysis part 1</a:t>
            </a:r>
          </a:p>
        </p:txBody>
      </p:sp>
      <p:sp>
        <p:nvSpPr>
          <p:cNvPr id="3" name="Content Placeholder 2">
            <a:extLst>
              <a:ext uri="{FF2B5EF4-FFF2-40B4-BE49-F238E27FC236}">
                <a16:creationId xmlns:a16="http://schemas.microsoft.com/office/drawing/2014/main" id="{BEDD3DAD-717E-FF48-B458-62E59DB42646}"/>
              </a:ext>
            </a:extLst>
          </p:cNvPr>
          <p:cNvSpPr>
            <a:spLocks noGrp="1"/>
          </p:cNvSpPr>
          <p:nvPr>
            <p:ph idx="1"/>
          </p:nvPr>
        </p:nvSpPr>
        <p:spPr>
          <a:xfrm>
            <a:off x="5340927" y="1600200"/>
            <a:ext cx="6400800" cy="5049981"/>
          </a:xfrm>
        </p:spPr>
        <p:txBody>
          <a:bodyPr>
            <a:normAutofit/>
          </a:bodyPr>
          <a:lstStyle/>
          <a:p>
            <a:r>
              <a:rPr lang="en-US" dirty="0"/>
              <a:t>Proactively code for full, portable replicability </a:t>
            </a:r>
          </a:p>
          <a:p>
            <a:r>
              <a:rPr lang="en-US" dirty="0"/>
              <a:t>Reified file structure (e.g., BIDS for </a:t>
            </a:r>
            <a:r>
              <a:rPr lang="en-US" dirty="0" err="1"/>
              <a:t>fmri</a:t>
            </a:r>
            <a:r>
              <a:rPr lang="en-US" dirty="0"/>
              <a:t> data)</a:t>
            </a:r>
          </a:p>
          <a:p>
            <a:r>
              <a:rPr lang="en-US" dirty="0"/>
              <a:t>Store this pipeline in an “open” way that saves edits along the way </a:t>
            </a:r>
            <a:r>
              <a:rPr lang="en-US" dirty="0">
                <a:sym typeface="Wingdings" pitchFamily="2" charset="2"/>
              </a:rPr>
              <a:t> e.g., </a:t>
            </a:r>
            <a:r>
              <a:rPr lang="en-US" dirty="0" err="1">
                <a:sym typeface="Wingdings" pitchFamily="2" charset="2"/>
              </a:rPr>
              <a:t>github</a:t>
            </a:r>
            <a:r>
              <a:rPr lang="en-US" dirty="0">
                <a:sym typeface="Wingdings" pitchFamily="2" charset="2"/>
              </a:rPr>
              <a:t> or OSF or even </a:t>
            </a:r>
            <a:r>
              <a:rPr lang="en-US" dirty="0" err="1">
                <a:sym typeface="Wingdings" pitchFamily="2" charset="2"/>
              </a:rPr>
              <a:t>dropbox</a:t>
            </a:r>
            <a:r>
              <a:rPr lang="en-US" dirty="0"/>
              <a:t> </a:t>
            </a:r>
          </a:p>
          <a:p>
            <a:endParaRPr lang="en-US" dirty="0"/>
          </a:p>
          <a:p>
            <a:endParaRPr lang="en-US" dirty="0"/>
          </a:p>
          <a:p>
            <a:endParaRPr lang="en-US" dirty="0"/>
          </a:p>
        </p:txBody>
      </p:sp>
      <p:sp>
        <p:nvSpPr>
          <p:cNvPr id="4" name="Content Placeholder 2">
            <a:extLst>
              <a:ext uri="{FF2B5EF4-FFF2-40B4-BE49-F238E27FC236}">
                <a16:creationId xmlns:a16="http://schemas.microsoft.com/office/drawing/2014/main" id="{C4184255-1448-FD4A-A4DB-AD739C8CFA4C}"/>
              </a:ext>
            </a:extLst>
          </p:cNvPr>
          <p:cNvSpPr txBox="1">
            <a:spLocks/>
          </p:cNvSpPr>
          <p:nvPr/>
        </p:nvSpPr>
        <p:spPr>
          <a:xfrm>
            <a:off x="962891" y="1957965"/>
            <a:ext cx="4128654" cy="1833670"/>
          </a:xfrm>
          <a:prstGeom prst="rect">
            <a:avLst/>
          </a:prstGeom>
          <a:ln>
            <a:solidFill>
              <a:schemeClr val="tx1"/>
            </a:solidFill>
          </a:ln>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Avenir Roman" panose="02000503020000020003" pitchFamily="2"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Avenir Roman" panose="02000503020000020003" pitchFamily="2"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Avenir Roman" panose="02000503020000020003" pitchFamily="2"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Avenir Roman" panose="02000503020000020003" pitchFamily="2"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Avenir Roman" panose="02000503020000020003" pitchFamily="2"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a:t>1. Complex, ever-changing customizable scripts</a:t>
            </a:r>
          </a:p>
          <a:p>
            <a:pPr marL="0" indent="0">
              <a:buFont typeface="Arial"/>
              <a:buNone/>
            </a:pPr>
            <a:endParaRPr lang="en-US" dirty="0"/>
          </a:p>
        </p:txBody>
      </p:sp>
      <p:sp>
        <p:nvSpPr>
          <p:cNvPr id="5" name="Rectangle 4">
            <a:extLst>
              <a:ext uri="{FF2B5EF4-FFF2-40B4-BE49-F238E27FC236}">
                <a16:creationId xmlns:a16="http://schemas.microsoft.com/office/drawing/2014/main" id="{6E153556-F28E-A44D-8594-B39BD40908B5}"/>
              </a:ext>
            </a:extLst>
          </p:cNvPr>
          <p:cNvSpPr/>
          <p:nvPr/>
        </p:nvSpPr>
        <p:spPr>
          <a:xfrm>
            <a:off x="8640387" y="6463411"/>
            <a:ext cx="3551613" cy="369332"/>
          </a:xfrm>
          <a:prstGeom prst="rect">
            <a:avLst/>
          </a:prstGeom>
        </p:spPr>
        <p:txBody>
          <a:bodyPr wrap="none">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3570842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88587-79A6-734D-B654-776D5E810676}"/>
              </a:ext>
            </a:extLst>
          </p:cNvPr>
          <p:cNvSpPr>
            <a:spLocks noGrp="1"/>
          </p:cNvSpPr>
          <p:nvPr>
            <p:ph type="title"/>
          </p:nvPr>
        </p:nvSpPr>
        <p:spPr/>
        <p:txBody>
          <a:bodyPr/>
          <a:lstStyle/>
          <a:p>
            <a:r>
              <a:rPr lang="en-US" dirty="0"/>
              <a:t>Reproducible Analysis part 1</a:t>
            </a:r>
          </a:p>
        </p:txBody>
      </p:sp>
      <p:sp>
        <p:nvSpPr>
          <p:cNvPr id="3" name="Content Placeholder 2">
            <a:extLst>
              <a:ext uri="{FF2B5EF4-FFF2-40B4-BE49-F238E27FC236}">
                <a16:creationId xmlns:a16="http://schemas.microsoft.com/office/drawing/2014/main" id="{BEDD3DAD-717E-FF48-B458-62E59DB42646}"/>
              </a:ext>
            </a:extLst>
          </p:cNvPr>
          <p:cNvSpPr>
            <a:spLocks noGrp="1"/>
          </p:cNvSpPr>
          <p:nvPr>
            <p:ph idx="1"/>
          </p:nvPr>
        </p:nvSpPr>
        <p:spPr>
          <a:xfrm>
            <a:off x="5340927" y="1600200"/>
            <a:ext cx="6400800" cy="5049981"/>
          </a:xfrm>
        </p:spPr>
        <p:txBody>
          <a:bodyPr>
            <a:normAutofit lnSpcReduction="10000"/>
          </a:bodyPr>
          <a:lstStyle/>
          <a:p>
            <a:r>
              <a:rPr lang="en-US" dirty="0"/>
              <a:t>Focus on documentation from the start </a:t>
            </a:r>
          </a:p>
          <a:p>
            <a:pPr lvl="1"/>
            <a:r>
              <a:rPr lang="en-US" dirty="0"/>
              <a:t>Raw data -&gt; Process commands</a:t>
            </a:r>
          </a:p>
          <a:p>
            <a:pPr lvl="1"/>
            <a:r>
              <a:rPr lang="en-US" dirty="0"/>
              <a:t>Analysis data -&gt; Analysis commands</a:t>
            </a:r>
          </a:p>
          <a:p>
            <a:pPr lvl="1"/>
            <a:r>
              <a:rPr lang="en-US" dirty="0"/>
              <a:t>Generated results</a:t>
            </a:r>
          </a:p>
          <a:p>
            <a:pPr lvl="1"/>
            <a:r>
              <a:rPr lang="en-US" dirty="0"/>
              <a:t>Data Appendix and Read Me files!</a:t>
            </a:r>
          </a:p>
          <a:p>
            <a:pPr lvl="1"/>
            <a:r>
              <a:rPr lang="en-US" dirty="0"/>
              <a:t>Checkpoint, packrat (R), anaconda- projects (python), Docker </a:t>
            </a:r>
          </a:p>
          <a:p>
            <a:pPr lvl="1"/>
            <a:endParaRPr lang="en-US" dirty="0"/>
          </a:p>
          <a:p>
            <a:endParaRPr lang="en-US" dirty="0"/>
          </a:p>
          <a:p>
            <a:endParaRPr lang="en-US" dirty="0"/>
          </a:p>
        </p:txBody>
      </p:sp>
      <p:sp>
        <p:nvSpPr>
          <p:cNvPr id="4" name="Content Placeholder 2">
            <a:extLst>
              <a:ext uri="{FF2B5EF4-FFF2-40B4-BE49-F238E27FC236}">
                <a16:creationId xmlns:a16="http://schemas.microsoft.com/office/drawing/2014/main" id="{C4184255-1448-FD4A-A4DB-AD739C8CFA4C}"/>
              </a:ext>
            </a:extLst>
          </p:cNvPr>
          <p:cNvSpPr txBox="1">
            <a:spLocks/>
          </p:cNvSpPr>
          <p:nvPr/>
        </p:nvSpPr>
        <p:spPr>
          <a:xfrm>
            <a:off x="962891" y="1957965"/>
            <a:ext cx="4128654" cy="1833670"/>
          </a:xfrm>
          <a:prstGeom prst="rect">
            <a:avLst/>
          </a:prstGeom>
          <a:ln>
            <a:solidFill>
              <a:schemeClr val="tx1"/>
            </a:solidFill>
          </a:ln>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Avenir Roman" panose="02000503020000020003" pitchFamily="2"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Avenir Roman" panose="02000503020000020003" pitchFamily="2"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Avenir Roman" panose="02000503020000020003" pitchFamily="2"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Avenir Roman" panose="02000503020000020003" pitchFamily="2"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Avenir Roman" panose="02000503020000020003" pitchFamily="2"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a:t>1. Complex, ever-changing customizable scripts</a:t>
            </a:r>
          </a:p>
          <a:p>
            <a:pPr marL="0" indent="0">
              <a:buFont typeface="Arial"/>
              <a:buNone/>
            </a:pPr>
            <a:endParaRPr lang="en-US" dirty="0"/>
          </a:p>
        </p:txBody>
      </p:sp>
      <p:sp>
        <p:nvSpPr>
          <p:cNvPr id="5" name="Rectangle 4">
            <a:extLst>
              <a:ext uri="{FF2B5EF4-FFF2-40B4-BE49-F238E27FC236}">
                <a16:creationId xmlns:a16="http://schemas.microsoft.com/office/drawing/2014/main" id="{91356BB2-167D-D840-A52E-49B93D52A03F}"/>
              </a:ext>
            </a:extLst>
          </p:cNvPr>
          <p:cNvSpPr/>
          <p:nvPr/>
        </p:nvSpPr>
        <p:spPr>
          <a:xfrm>
            <a:off x="8640387" y="6488668"/>
            <a:ext cx="3551613" cy="369332"/>
          </a:xfrm>
          <a:prstGeom prst="rect">
            <a:avLst/>
          </a:prstGeom>
        </p:spPr>
        <p:txBody>
          <a:bodyPr wrap="none">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1394132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9A7D-3733-BE4A-8AB5-2377CD418CCE}"/>
              </a:ext>
            </a:extLst>
          </p:cNvPr>
          <p:cNvSpPr>
            <a:spLocks noGrp="1"/>
          </p:cNvSpPr>
          <p:nvPr>
            <p:ph type="title"/>
          </p:nvPr>
        </p:nvSpPr>
        <p:spPr/>
        <p:txBody>
          <a:bodyPr/>
          <a:lstStyle/>
          <a:p>
            <a:r>
              <a:rPr lang="en-US" dirty="0"/>
              <a:t>Today’s plan</a:t>
            </a:r>
          </a:p>
        </p:txBody>
      </p:sp>
      <p:sp>
        <p:nvSpPr>
          <p:cNvPr id="3" name="Content Placeholder 2">
            <a:extLst>
              <a:ext uri="{FF2B5EF4-FFF2-40B4-BE49-F238E27FC236}">
                <a16:creationId xmlns:a16="http://schemas.microsoft.com/office/drawing/2014/main" id="{789FC4D4-06F9-8043-8334-951798AF6145}"/>
              </a:ext>
            </a:extLst>
          </p:cNvPr>
          <p:cNvSpPr>
            <a:spLocks noGrp="1"/>
          </p:cNvSpPr>
          <p:nvPr>
            <p:ph idx="1"/>
          </p:nvPr>
        </p:nvSpPr>
        <p:spPr/>
        <p:txBody>
          <a:bodyPr/>
          <a:lstStyle/>
          <a:p>
            <a:pPr marL="0" indent="0">
              <a:buNone/>
            </a:pPr>
            <a:r>
              <a:rPr lang="en-US" b="1" dirty="0"/>
              <a:t>Part 1: Analytic freedom and pre-registration</a:t>
            </a:r>
          </a:p>
          <a:p>
            <a:pPr marL="0" indent="0">
              <a:buNone/>
            </a:pPr>
            <a:endParaRPr lang="en-US" dirty="0"/>
          </a:p>
          <a:p>
            <a:pPr marL="0" indent="0">
              <a:buNone/>
            </a:pPr>
            <a:r>
              <a:rPr lang="en-US" dirty="0"/>
              <a:t>Part 2: Reproducible workflows</a:t>
            </a:r>
          </a:p>
        </p:txBody>
      </p:sp>
    </p:spTree>
    <p:extLst>
      <p:ext uri="{BB962C8B-B14F-4D97-AF65-F5344CB8AC3E}">
        <p14:creationId xmlns:p14="http://schemas.microsoft.com/office/powerpoint/2010/main" val="20849942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00ABA-8B6E-DE43-B5B3-48D68EFE5CEC}"/>
              </a:ext>
            </a:extLst>
          </p:cNvPr>
          <p:cNvSpPr>
            <a:spLocks noGrp="1"/>
          </p:cNvSpPr>
          <p:nvPr>
            <p:ph type="title"/>
          </p:nvPr>
        </p:nvSpPr>
        <p:spPr/>
        <p:txBody>
          <a:bodyPr/>
          <a:lstStyle/>
          <a:p>
            <a:r>
              <a:rPr lang="en-US" dirty="0"/>
              <a:t>Reproducible Analysis part 2</a:t>
            </a:r>
          </a:p>
        </p:txBody>
      </p:sp>
      <p:sp>
        <p:nvSpPr>
          <p:cNvPr id="3" name="Content Placeholder 2">
            <a:extLst>
              <a:ext uri="{FF2B5EF4-FFF2-40B4-BE49-F238E27FC236}">
                <a16:creationId xmlns:a16="http://schemas.microsoft.com/office/drawing/2014/main" id="{603E717C-D713-4746-ABE0-461C608FA6E0}"/>
              </a:ext>
            </a:extLst>
          </p:cNvPr>
          <p:cNvSpPr>
            <a:spLocks noGrp="1"/>
          </p:cNvSpPr>
          <p:nvPr>
            <p:ph idx="1"/>
          </p:nvPr>
        </p:nvSpPr>
        <p:spPr>
          <a:xfrm>
            <a:off x="609600" y="1600201"/>
            <a:ext cx="4980709" cy="4525963"/>
          </a:xfrm>
        </p:spPr>
        <p:txBody>
          <a:bodyPr>
            <a:normAutofit fontScale="92500" lnSpcReduction="10000"/>
          </a:bodyPr>
          <a:lstStyle/>
          <a:p>
            <a:r>
              <a:rPr lang="en-US" dirty="0"/>
              <a:t>Dynamic document generation: integrate analysis (coding) and presentation (writing)</a:t>
            </a:r>
            <a:br>
              <a:rPr lang="en-US" dirty="0"/>
            </a:br>
            <a:r>
              <a:rPr lang="en-US" dirty="0"/>
              <a:t>e.g. </a:t>
            </a:r>
            <a:r>
              <a:rPr lang="en-US" dirty="0" err="1"/>
              <a:t>RMarkdown</a:t>
            </a:r>
            <a:r>
              <a:rPr lang="en-US" dirty="0"/>
              <a:t>, </a:t>
            </a:r>
            <a:r>
              <a:rPr lang="en-US" dirty="0" err="1"/>
              <a:t>knitr</a:t>
            </a:r>
            <a:r>
              <a:rPr lang="en-US" dirty="0"/>
              <a:t>/</a:t>
            </a:r>
            <a:r>
              <a:rPr lang="en-US" dirty="0" err="1"/>
              <a:t>Sweave</a:t>
            </a:r>
            <a:r>
              <a:rPr lang="en-US" dirty="0"/>
              <a:t>, and Automate formatting (</a:t>
            </a:r>
            <a:r>
              <a:rPr lang="en-US" dirty="0" err="1"/>
              <a:t>papaja</a:t>
            </a:r>
            <a:r>
              <a:rPr lang="en-US" dirty="0"/>
              <a:t>) </a:t>
            </a:r>
          </a:p>
          <a:p>
            <a:r>
              <a:rPr lang="en-US" dirty="0"/>
              <a:t>Once you’re good at it, very pretty plots </a:t>
            </a:r>
          </a:p>
          <a:p>
            <a:endParaRPr lang="en-US" dirty="0"/>
          </a:p>
        </p:txBody>
      </p:sp>
      <p:sp>
        <p:nvSpPr>
          <p:cNvPr id="5" name="Rectangle 4">
            <a:extLst>
              <a:ext uri="{FF2B5EF4-FFF2-40B4-BE49-F238E27FC236}">
                <a16:creationId xmlns:a16="http://schemas.microsoft.com/office/drawing/2014/main" id="{5EC9A902-1130-654B-A7FA-39B8266A813C}"/>
              </a:ext>
            </a:extLst>
          </p:cNvPr>
          <p:cNvSpPr/>
          <p:nvPr/>
        </p:nvSpPr>
        <p:spPr>
          <a:xfrm>
            <a:off x="6096000" y="1600201"/>
            <a:ext cx="5340927" cy="2062103"/>
          </a:xfrm>
          <a:prstGeom prst="rect">
            <a:avLst/>
          </a:prstGeom>
          <a:ln>
            <a:solidFill>
              <a:schemeClr val="tx1"/>
            </a:solidFill>
          </a:ln>
        </p:spPr>
        <p:txBody>
          <a:bodyPr wrap="square">
            <a:spAutoFit/>
          </a:bodyPr>
          <a:lstStyle/>
          <a:p>
            <a:r>
              <a:rPr lang="en-US" sz="3200" dirty="0"/>
              <a:t>2. Figures copied into presentations and papers. Statistical values copied into word processing software</a:t>
            </a:r>
          </a:p>
        </p:txBody>
      </p:sp>
      <p:sp>
        <p:nvSpPr>
          <p:cNvPr id="6" name="Rectangle 5">
            <a:extLst>
              <a:ext uri="{FF2B5EF4-FFF2-40B4-BE49-F238E27FC236}">
                <a16:creationId xmlns:a16="http://schemas.microsoft.com/office/drawing/2014/main" id="{40D7CB4F-2C25-F74E-BD56-3FC11FA79370}"/>
              </a:ext>
            </a:extLst>
          </p:cNvPr>
          <p:cNvSpPr/>
          <p:nvPr/>
        </p:nvSpPr>
        <p:spPr>
          <a:xfrm>
            <a:off x="7278988" y="6550223"/>
            <a:ext cx="4913012" cy="307777"/>
          </a:xfrm>
          <a:prstGeom prst="rect">
            <a:avLst/>
          </a:prstGeom>
        </p:spPr>
        <p:txBody>
          <a:bodyPr wrap="none">
            <a:spAutoFit/>
          </a:bodyPr>
          <a:lstStyle/>
          <a:p>
            <a:r>
              <a:rPr lang="en-US" sz="1400" dirty="0">
                <a:latin typeface="Avenir Roman" panose="02000503020000020003" pitchFamily="2" charset="0"/>
              </a:rPr>
              <a:t>http://</a:t>
            </a:r>
            <a:r>
              <a:rPr lang="en-US" sz="1400" dirty="0" err="1">
                <a:latin typeface="Avenir Roman" panose="02000503020000020003" pitchFamily="2" charset="0"/>
              </a:rPr>
              <a:t>joeystanley.com</a:t>
            </a:r>
            <a:r>
              <a:rPr lang="en-US" sz="1400" dirty="0">
                <a:latin typeface="Avenir Roman" panose="02000503020000020003" pitchFamily="2" charset="0"/>
              </a:rPr>
              <a:t>/blog/making-vowel-plots-in-r-part-1</a:t>
            </a:r>
          </a:p>
        </p:txBody>
      </p:sp>
      <p:pic>
        <p:nvPicPr>
          <p:cNvPr id="8" name="Picture 7">
            <a:extLst>
              <a:ext uri="{FF2B5EF4-FFF2-40B4-BE49-F238E27FC236}">
                <a16:creationId xmlns:a16="http://schemas.microsoft.com/office/drawing/2014/main" id="{2E7F07D1-9D1F-F34A-A477-0828871EFBCA}"/>
              </a:ext>
            </a:extLst>
          </p:cNvPr>
          <p:cNvPicPr>
            <a:picLocks noChangeAspect="1"/>
          </p:cNvPicPr>
          <p:nvPr/>
        </p:nvPicPr>
        <p:blipFill>
          <a:blip r:embed="rId2"/>
          <a:stretch>
            <a:fillRect/>
          </a:stretch>
        </p:blipFill>
        <p:spPr>
          <a:xfrm>
            <a:off x="6679380" y="3844866"/>
            <a:ext cx="3861619" cy="2752783"/>
          </a:xfrm>
          <a:prstGeom prst="rect">
            <a:avLst/>
          </a:prstGeom>
        </p:spPr>
      </p:pic>
    </p:spTree>
    <p:extLst>
      <p:ext uri="{BB962C8B-B14F-4D97-AF65-F5344CB8AC3E}">
        <p14:creationId xmlns:p14="http://schemas.microsoft.com/office/powerpoint/2010/main" val="746533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00ABA-8B6E-DE43-B5B3-48D68EFE5CEC}"/>
              </a:ext>
            </a:extLst>
          </p:cNvPr>
          <p:cNvSpPr>
            <a:spLocks noGrp="1"/>
          </p:cNvSpPr>
          <p:nvPr>
            <p:ph type="title"/>
          </p:nvPr>
        </p:nvSpPr>
        <p:spPr/>
        <p:txBody>
          <a:bodyPr/>
          <a:lstStyle/>
          <a:p>
            <a:r>
              <a:rPr lang="en-US" dirty="0"/>
              <a:t>Reproducible Analysis part 3</a:t>
            </a:r>
          </a:p>
        </p:txBody>
      </p:sp>
      <p:sp>
        <p:nvSpPr>
          <p:cNvPr id="3" name="Content Placeholder 2">
            <a:extLst>
              <a:ext uri="{FF2B5EF4-FFF2-40B4-BE49-F238E27FC236}">
                <a16:creationId xmlns:a16="http://schemas.microsoft.com/office/drawing/2014/main" id="{603E717C-D713-4746-ABE0-461C608FA6E0}"/>
              </a:ext>
            </a:extLst>
          </p:cNvPr>
          <p:cNvSpPr>
            <a:spLocks noGrp="1"/>
          </p:cNvSpPr>
          <p:nvPr>
            <p:ph idx="1"/>
          </p:nvPr>
        </p:nvSpPr>
        <p:spPr>
          <a:xfrm>
            <a:off x="1115291" y="1683329"/>
            <a:ext cx="10467109" cy="4525963"/>
          </a:xfrm>
        </p:spPr>
        <p:txBody>
          <a:bodyPr>
            <a:normAutofit fontScale="92500" lnSpcReduction="10000"/>
          </a:bodyPr>
          <a:lstStyle/>
          <a:p>
            <a:r>
              <a:rPr lang="en-US" dirty="0"/>
              <a:t>Code is submitted with the paper for review / replication / </a:t>
            </a:r>
            <a:r>
              <a:rPr lang="en-US" dirty="0" err="1"/>
              <a:t>etc</a:t>
            </a:r>
            <a:r>
              <a:rPr lang="en-US" dirty="0"/>
              <a:t> </a:t>
            </a:r>
          </a:p>
          <a:p>
            <a:r>
              <a:rPr lang="en-US" dirty="0"/>
              <a:t>e.g. </a:t>
            </a:r>
            <a:r>
              <a:rPr lang="en-US" dirty="0" err="1"/>
              <a:t>github</a:t>
            </a:r>
            <a:r>
              <a:rPr lang="en-US" dirty="0"/>
              <a:t> links in papers, OSF projects, </a:t>
            </a:r>
            <a:r>
              <a:rPr lang="en-US" dirty="0" err="1"/>
              <a:t>etc</a:t>
            </a:r>
            <a:endParaRPr lang="en-US" dirty="0"/>
          </a:p>
          <a:p>
            <a:r>
              <a:rPr lang="en-US" dirty="0"/>
              <a:t>e.g. providing </a:t>
            </a:r>
            <a:r>
              <a:rPr lang="en-US" dirty="0" err="1"/>
              <a:t>RMarkdown</a:t>
            </a:r>
            <a:r>
              <a:rPr lang="en-US" dirty="0"/>
              <a:t> HTML </a:t>
            </a:r>
          </a:p>
          <a:p>
            <a:endParaRPr lang="en-US" dirty="0"/>
          </a:p>
          <a:p>
            <a:endParaRPr lang="en-US" dirty="0"/>
          </a:p>
          <a:p>
            <a:pPr marL="0" indent="0">
              <a:buNone/>
            </a:pPr>
            <a:r>
              <a:rPr lang="en-US" dirty="0"/>
              <a:t>Examples:</a:t>
            </a:r>
          </a:p>
          <a:p>
            <a:pPr marL="0" indent="0">
              <a:buNone/>
            </a:pPr>
            <a:r>
              <a:rPr lang="en-US" dirty="0">
                <a:hlinkClick r:id="rId3"/>
              </a:rPr>
              <a:t>https://kemacdonald.com/</a:t>
            </a:r>
            <a:endParaRPr lang="en-US" dirty="0"/>
          </a:p>
          <a:p>
            <a:pPr marL="0" indent="0">
              <a:buNone/>
            </a:pPr>
            <a:r>
              <a:rPr lang="en-US" dirty="0"/>
              <a:t>https://</a:t>
            </a:r>
            <a:r>
              <a:rPr lang="en-US" dirty="0" err="1"/>
              <a:t>langcog.github.io</a:t>
            </a:r>
            <a:r>
              <a:rPr lang="en-US" dirty="0"/>
              <a:t>/PAQ/</a:t>
            </a:r>
          </a:p>
          <a:p>
            <a:pPr marL="0" indent="0">
              <a:buNone/>
            </a:pPr>
            <a:endParaRPr lang="en-US" dirty="0"/>
          </a:p>
          <a:p>
            <a:pPr marL="0" indent="0">
              <a:buNone/>
            </a:pPr>
            <a:endParaRPr lang="en-US" dirty="0"/>
          </a:p>
          <a:p>
            <a:pPr marL="0" indent="0">
              <a:buNone/>
            </a:pPr>
            <a:endParaRPr lang="en-US" dirty="0"/>
          </a:p>
          <a:p>
            <a:endParaRPr lang="en-US" dirty="0"/>
          </a:p>
        </p:txBody>
      </p:sp>
    </p:spTree>
    <p:extLst>
      <p:ext uri="{BB962C8B-B14F-4D97-AF65-F5344CB8AC3E}">
        <p14:creationId xmlns:p14="http://schemas.microsoft.com/office/powerpoint/2010/main" val="27360494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FE747-A905-DA4B-86E2-ED01AA899FB1}"/>
              </a:ext>
            </a:extLst>
          </p:cNvPr>
          <p:cNvSpPr>
            <a:spLocks noGrp="1"/>
          </p:cNvSpPr>
          <p:nvPr>
            <p:ph type="title"/>
          </p:nvPr>
        </p:nvSpPr>
        <p:spPr/>
        <p:txBody>
          <a:bodyPr/>
          <a:lstStyle/>
          <a:p>
            <a:r>
              <a:rPr lang="en-US" dirty="0"/>
              <a:t>Reproducible analysis: Theory</a:t>
            </a:r>
          </a:p>
        </p:txBody>
      </p:sp>
      <p:sp>
        <p:nvSpPr>
          <p:cNvPr id="3" name="Content Placeholder 2">
            <a:extLst>
              <a:ext uri="{FF2B5EF4-FFF2-40B4-BE49-F238E27FC236}">
                <a16:creationId xmlns:a16="http://schemas.microsoft.com/office/drawing/2014/main" id="{78D23586-9B87-C24A-BEF4-B48367B1BD81}"/>
              </a:ext>
            </a:extLst>
          </p:cNvPr>
          <p:cNvSpPr>
            <a:spLocks noGrp="1"/>
          </p:cNvSpPr>
          <p:nvPr>
            <p:ph idx="1"/>
          </p:nvPr>
        </p:nvSpPr>
        <p:spPr/>
        <p:txBody>
          <a:bodyPr/>
          <a:lstStyle/>
          <a:p>
            <a:r>
              <a:rPr lang="en-US" dirty="0"/>
              <a:t>Portable, version controlled code in reified directories </a:t>
            </a:r>
          </a:p>
          <a:p>
            <a:r>
              <a:rPr lang="en-US" dirty="0"/>
              <a:t>Dynamic document generation for record-keeping, collaboration, open sharing, and publication </a:t>
            </a:r>
          </a:p>
          <a:p>
            <a:r>
              <a:rPr lang="en-US" dirty="0"/>
              <a:t>Publicly shared {data and} complete code </a:t>
            </a:r>
          </a:p>
          <a:p>
            <a:endParaRPr lang="en-US" dirty="0"/>
          </a:p>
        </p:txBody>
      </p:sp>
      <p:sp>
        <p:nvSpPr>
          <p:cNvPr id="4" name="Rectangle 3">
            <a:extLst>
              <a:ext uri="{FF2B5EF4-FFF2-40B4-BE49-F238E27FC236}">
                <a16:creationId xmlns:a16="http://schemas.microsoft.com/office/drawing/2014/main" id="{65580668-8F99-AE45-8786-5235AC35598C}"/>
              </a:ext>
            </a:extLst>
          </p:cNvPr>
          <p:cNvSpPr/>
          <p:nvPr/>
        </p:nvSpPr>
        <p:spPr>
          <a:xfrm>
            <a:off x="8640387" y="6488668"/>
            <a:ext cx="3551613" cy="369332"/>
          </a:xfrm>
          <a:prstGeom prst="rect">
            <a:avLst/>
          </a:prstGeom>
        </p:spPr>
        <p:txBody>
          <a:bodyPr wrap="none">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678402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FE747-A905-DA4B-86E2-ED01AA899FB1}"/>
              </a:ext>
            </a:extLst>
          </p:cNvPr>
          <p:cNvSpPr>
            <a:spLocks noGrp="1"/>
          </p:cNvSpPr>
          <p:nvPr>
            <p:ph type="title"/>
          </p:nvPr>
        </p:nvSpPr>
        <p:spPr/>
        <p:txBody>
          <a:bodyPr/>
          <a:lstStyle/>
          <a:p>
            <a:r>
              <a:rPr lang="en-US" dirty="0"/>
              <a:t>Reproducible analysis: Reality</a:t>
            </a:r>
          </a:p>
        </p:txBody>
      </p:sp>
      <p:sp>
        <p:nvSpPr>
          <p:cNvPr id="3" name="Content Placeholder 2">
            <a:extLst>
              <a:ext uri="{FF2B5EF4-FFF2-40B4-BE49-F238E27FC236}">
                <a16:creationId xmlns:a16="http://schemas.microsoft.com/office/drawing/2014/main" id="{78D23586-9B87-C24A-BEF4-B48367B1BD81}"/>
              </a:ext>
            </a:extLst>
          </p:cNvPr>
          <p:cNvSpPr>
            <a:spLocks noGrp="1"/>
          </p:cNvSpPr>
          <p:nvPr>
            <p:ph idx="1"/>
          </p:nvPr>
        </p:nvSpPr>
        <p:spPr/>
        <p:txBody>
          <a:bodyPr>
            <a:normAutofit/>
          </a:bodyPr>
          <a:lstStyle/>
          <a:p>
            <a:r>
              <a:rPr lang="en-US" dirty="0"/>
              <a:t>No short term incentive, some upfront cost (e.g. R) </a:t>
            </a:r>
          </a:p>
          <a:p>
            <a:r>
              <a:rPr lang="en-US" dirty="0"/>
              <a:t>Friction with existing lab / PI culture </a:t>
            </a:r>
          </a:p>
          <a:p>
            <a:pPr lvl="1"/>
            <a:r>
              <a:rPr lang="en-US" dirty="0"/>
              <a:t>codebase is a shared resource, often not pristine </a:t>
            </a:r>
          </a:p>
          <a:p>
            <a:pPr lvl="1"/>
            <a:r>
              <a:rPr lang="en-US" dirty="0"/>
              <a:t>collaborators on manuscripts use Word </a:t>
            </a:r>
            <a:r>
              <a:rPr lang="en-US" dirty="0">
                <a:sym typeface="Wingdings" pitchFamily="2" charset="2"/>
              </a:rPr>
              <a:t> </a:t>
            </a:r>
            <a:endParaRPr lang="en-US" dirty="0"/>
          </a:p>
          <a:p>
            <a:r>
              <a:rPr lang="en-US" dirty="0"/>
              <a:t>Analysis that depends on other languages / platforms (</a:t>
            </a:r>
            <a:r>
              <a:rPr lang="en-US" i="1" dirty="0"/>
              <a:t>very common </a:t>
            </a:r>
            <a:r>
              <a:rPr lang="en-US" dirty="0"/>
              <a:t>in neuroimaging, comp cog sci, </a:t>
            </a:r>
            <a:r>
              <a:rPr lang="en-US" dirty="0" err="1"/>
              <a:t>etc</a:t>
            </a:r>
            <a:r>
              <a:rPr lang="en-US" dirty="0"/>
              <a:t>) </a:t>
            </a:r>
          </a:p>
          <a:p>
            <a:r>
              <a:rPr lang="en-US" dirty="0"/>
              <a:t>Intuitively easier for confirmatory than exploratory phase </a:t>
            </a:r>
          </a:p>
          <a:p>
            <a:r>
              <a:rPr lang="en-US" dirty="0"/>
              <a:t>Secrecy? Competitive advantage? </a:t>
            </a:r>
          </a:p>
        </p:txBody>
      </p:sp>
      <p:sp>
        <p:nvSpPr>
          <p:cNvPr id="4" name="Rectangle 3">
            <a:extLst>
              <a:ext uri="{FF2B5EF4-FFF2-40B4-BE49-F238E27FC236}">
                <a16:creationId xmlns:a16="http://schemas.microsoft.com/office/drawing/2014/main" id="{F92CF867-40AE-FD46-B297-FDCFAF52C160}"/>
              </a:ext>
            </a:extLst>
          </p:cNvPr>
          <p:cNvSpPr/>
          <p:nvPr/>
        </p:nvSpPr>
        <p:spPr>
          <a:xfrm>
            <a:off x="8640387" y="6488668"/>
            <a:ext cx="3551613" cy="369332"/>
          </a:xfrm>
          <a:prstGeom prst="rect">
            <a:avLst/>
          </a:prstGeom>
        </p:spPr>
        <p:txBody>
          <a:bodyPr wrap="none">
            <a:spAutoFit/>
          </a:bodyPr>
          <a:lstStyle/>
          <a:p>
            <a:r>
              <a:rPr lang="en-US" dirty="0">
                <a:latin typeface="Avenir Roman" panose="02000503020000020003" pitchFamily="2" charset="0"/>
              </a:rPr>
              <a:t>From Rebecca Saxe course 2018</a:t>
            </a:r>
          </a:p>
        </p:txBody>
      </p:sp>
    </p:spTree>
    <p:extLst>
      <p:ext uri="{BB962C8B-B14F-4D97-AF65-F5344CB8AC3E}">
        <p14:creationId xmlns:p14="http://schemas.microsoft.com/office/powerpoint/2010/main" val="3085776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B9B43-3AC6-8847-B910-EDD2E7EB0596}"/>
              </a:ext>
            </a:extLst>
          </p:cNvPr>
          <p:cNvSpPr>
            <a:spLocks noGrp="1"/>
          </p:cNvSpPr>
          <p:nvPr>
            <p:ph type="title"/>
          </p:nvPr>
        </p:nvSpPr>
        <p:spPr/>
        <p:txBody>
          <a:bodyPr/>
          <a:lstStyle/>
          <a:p>
            <a:r>
              <a:rPr lang="en-US" dirty="0"/>
              <a:t>Question for you</a:t>
            </a:r>
          </a:p>
        </p:txBody>
      </p:sp>
      <p:sp>
        <p:nvSpPr>
          <p:cNvPr id="3" name="Content Placeholder 2">
            <a:extLst>
              <a:ext uri="{FF2B5EF4-FFF2-40B4-BE49-F238E27FC236}">
                <a16:creationId xmlns:a16="http://schemas.microsoft.com/office/drawing/2014/main" id="{08740A4D-EADD-EA4C-904B-6E332AD3DCCC}"/>
              </a:ext>
            </a:extLst>
          </p:cNvPr>
          <p:cNvSpPr>
            <a:spLocks noGrp="1"/>
          </p:cNvSpPr>
          <p:nvPr>
            <p:ph idx="1"/>
          </p:nvPr>
        </p:nvSpPr>
        <p:spPr>
          <a:xfrm>
            <a:off x="609600" y="1417638"/>
            <a:ext cx="10972800" cy="4525963"/>
          </a:xfrm>
        </p:spPr>
        <p:txBody>
          <a:bodyPr/>
          <a:lstStyle/>
          <a:p>
            <a:r>
              <a:rPr lang="en-US" dirty="0"/>
              <a:t>A time you tried to create a more reproducible analysis but hit a significant roadblock</a:t>
            </a:r>
          </a:p>
          <a:p>
            <a:r>
              <a:rPr lang="en-US" dirty="0"/>
              <a:t>Useful advice to newbies for relatively small initial steps with big impacts, before swallowing the program whole</a:t>
            </a:r>
          </a:p>
          <a:p>
            <a:r>
              <a:rPr lang="en-US" dirty="0"/>
              <a:t>What are your favorite ways to do open science?</a:t>
            </a:r>
          </a:p>
          <a:p>
            <a:r>
              <a:rPr lang="en-US" dirty="0"/>
              <a:t>How have you managed working with advisors who may not be familiar with the “newest” software? </a:t>
            </a:r>
          </a:p>
          <a:p>
            <a:endParaRPr lang="en-US" dirty="0"/>
          </a:p>
        </p:txBody>
      </p:sp>
    </p:spTree>
    <p:extLst>
      <p:ext uri="{BB962C8B-B14F-4D97-AF65-F5344CB8AC3E}">
        <p14:creationId xmlns:p14="http://schemas.microsoft.com/office/powerpoint/2010/main" val="17272149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D3065-ADB5-9047-84A6-C5D373800724}"/>
              </a:ext>
            </a:extLst>
          </p:cNvPr>
          <p:cNvSpPr>
            <a:spLocks noGrp="1"/>
          </p:cNvSpPr>
          <p:nvPr>
            <p:ph type="title"/>
          </p:nvPr>
        </p:nvSpPr>
        <p:spPr/>
        <p:txBody>
          <a:bodyPr/>
          <a:lstStyle/>
          <a:p>
            <a:r>
              <a:rPr lang="en-US" dirty="0">
                <a:latin typeface="Avenir Roman" panose="02000503020000020003" pitchFamily="2" charset="0"/>
              </a:rPr>
              <a:t>Open Science Workshops/ Resources</a:t>
            </a:r>
          </a:p>
        </p:txBody>
      </p:sp>
      <p:sp>
        <p:nvSpPr>
          <p:cNvPr id="3" name="TextBox 2">
            <a:extLst>
              <a:ext uri="{FF2B5EF4-FFF2-40B4-BE49-F238E27FC236}">
                <a16:creationId xmlns:a16="http://schemas.microsoft.com/office/drawing/2014/main" id="{727FCC0D-EF3A-A242-A934-A4635D7A2DC7}"/>
              </a:ext>
            </a:extLst>
          </p:cNvPr>
          <p:cNvSpPr txBox="1"/>
          <p:nvPr/>
        </p:nvSpPr>
        <p:spPr>
          <a:xfrm>
            <a:off x="1388534" y="1557867"/>
            <a:ext cx="10058399" cy="4647426"/>
          </a:xfrm>
          <a:prstGeom prst="rect">
            <a:avLst/>
          </a:prstGeom>
          <a:noFill/>
        </p:spPr>
        <p:txBody>
          <a:bodyPr wrap="square" rtlCol="0">
            <a:spAutoFit/>
          </a:bodyPr>
          <a:lstStyle/>
          <a:p>
            <a:r>
              <a:rPr lang="en-US" sz="2000" dirty="0">
                <a:latin typeface="Avenir Roman" panose="02000503020000020003" pitchFamily="2" charset="0"/>
              </a:rPr>
              <a:t>For neuroscience:</a:t>
            </a:r>
          </a:p>
          <a:p>
            <a:pPr marL="285750" indent="-285750">
              <a:buFont typeface="Arial" panose="020B0604020202020204" pitchFamily="34" charset="0"/>
              <a:buChar char="•"/>
            </a:pPr>
            <a:r>
              <a:rPr lang="en-US" sz="2000" dirty="0" err="1"/>
              <a:t>BrainHacks</a:t>
            </a:r>
            <a:r>
              <a:rPr lang="en-US" sz="2000" dirty="0"/>
              <a:t> </a:t>
            </a:r>
            <a:r>
              <a:rPr lang="en-US" sz="2000" dirty="0">
                <a:sym typeface="Wingdings" pitchFamily="2" charset="2"/>
              </a:rPr>
              <a:t>https://</a:t>
            </a:r>
            <a:r>
              <a:rPr lang="en-US" sz="2000" dirty="0" err="1">
                <a:sym typeface="Wingdings" pitchFamily="2" charset="2"/>
              </a:rPr>
              <a:t>www.brainhack.org</a:t>
            </a:r>
            <a:r>
              <a:rPr lang="en-US" sz="2000" dirty="0">
                <a:sym typeface="Wingdings" pitchFamily="2" charset="2"/>
              </a:rPr>
              <a:t>/</a:t>
            </a:r>
            <a:endParaRPr lang="en-US" sz="2000" dirty="0"/>
          </a:p>
          <a:p>
            <a:pPr marL="285750" indent="-285750">
              <a:buFont typeface="Arial" panose="020B0604020202020204" pitchFamily="34" charset="0"/>
              <a:buChar char="•"/>
            </a:pPr>
            <a:r>
              <a:rPr lang="en-US" sz="2000" dirty="0" err="1"/>
              <a:t>Neurohackacademy</a:t>
            </a:r>
            <a:r>
              <a:rPr lang="en-US" sz="2000" dirty="0"/>
              <a:t> </a:t>
            </a:r>
            <a:r>
              <a:rPr lang="en-US" sz="2000" dirty="0">
                <a:sym typeface="Wingdings" pitchFamily="2" charset="2"/>
              </a:rPr>
              <a:t> </a:t>
            </a:r>
            <a:r>
              <a:rPr lang="en-US" sz="2000" dirty="0">
                <a:sym typeface="Wingdings" pitchFamily="2" charset="2"/>
                <a:hlinkClick r:id="rId3"/>
              </a:rPr>
              <a:t>https://neurohackweek.github.io/</a:t>
            </a:r>
            <a:endParaRPr lang="en-US" sz="2000" dirty="0">
              <a:sym typeface="Wingdings" pitchFamily="2" charset="2"/>
            </a:endParaRPr>
          </a:p>
          <a:p>
            <a:pPr marL="285750" indent="-285750">
              <a:buFont typeface="Arial" panose="020B0604020202020204" pitchFamily="34" charset="0"/>
              <a:buChar char="•"/>
            </a:pPr>
            <a:r>
              <a:rPr lang="en-US" sz="2000" dirty="0" err="1">
                <a:sym typeface="Wingdings" pitchFamily="2" charset="2"/>
              </a:rPr>
              <a:t>OpenNeuro</a:t>
            </a:r>
            <a:r>
              <a:rPr lang="en-US" sz="2000" dirty="0">
                <a:sym typeface="Wingdings" pitchFamily="2" charset="2"/>
              </a:rPr>
              <a:t>  https://</a:t>
            </a:r>
            <a:r>
              <a:rPr lang="en-US" sz="2000" dirty="0" err="1">
                <a:sym typeface="Wingdings" pitchFamily="2" charset="2"/>
              </a:rPr>
              <a:t>openneuro.org</a:t>
            </a:r>
            <a:r>
              <a:rPr lang="en-US" sz="2000" dirty="0">
                <a:sym typeface="Wingdings" pitchFamily="2" charset="2"/>
              </a:rPr>
              <a:t>/</a:t>
            </a:r>
          </a:p>
          <a:p>
            <a:pPr marL="285750" indent="-285750">
              <a:buFont typeface="Arial" panose="020B0604020202020204" pitchFamily="34" charset="0"/>
              <a:buChar char="•"/>
            </a:pPr>
            <a:endParaRPr lang="en-US" sz="2000" dirty="0">
              <a:sym typeface="Wingdings" pitchFamily="2" charset="2"/>
            </a:endParaRPr>
          </a:p>
          <a:p>
            <a:r>
              <a:rPr lang="en-US" sz="2000" dirty="0">
                <a:sym typeface="Wingdings" pitchFamily="2" charset="2"/>
              </a:rPr>
              <a:t>For psychology:</a:t>
            </a:r>
          </a:p>
          <a:p>
            <a:pPr marL="285750" indent="-285750">
              <a:buFont typeface="Arial" panose="020B0604020202020204" pitchFamily="34" charset="0"/>
              <a:buChar char="•"/>
            </a:pPr>
            <a:r>
              <a:rPr lang="en-US" sz="2000" dirty="0">
                <a:sym typeface="Wingdings" pitchFamily="2" charset="2"/>
              </a:rPr>
              <a:t>Data on the mind workshop http://</a:t>
            </a:r>
            <a:r>
              <a:rPr lang="en-US" sz="2000" dirty="0" err="1">
                <a:sym typeface="Wingdings" pitchFamily="2" charset="2"/>
              </a:rPr>
              <a:t>www.dataonthemind.org</a:t>
            </a:r>
            <a:r>
              <a:rPr lang="en-US" sz="2000" dirty="0">
                <a:sym typeface="Wingdings" pitchFamily="2" charset="2"/>
              </a:rPr>
              <a:t>/</a:t>
            </a:r>
          </a:p>
          <a:p>
            <a:pPr marL="285750" indent="-285750">
              <a:buFont typeface="Arial" panose="020B0604020202020204" pitchFamily="34" charset="0"/>
              <a:buChar char="•"/>
            </a:pPr>
            <a:endParaRPr lang="en-US" sz="2000" dirty="0">
              <a:sym typeface="Wingdings" pitchFamily="2" charset="2"/>
            </a:endParaRPr>
          </a:p>
          <a:p>
            <a:pPr marL="285750" indent="-285750">
              <a:buFont typeface="Arial" panose="020B0604020202020204" pitchFamily="34" charset="0"/>
              <a:buChar char="•"/>
            </a:pPr>
            <a:endParaRPr lang="en-US" sz="2000" dirty="0">
              <a:sym typeface="Wingdings" pitchFamily="2" charset="2"/>
            </a:endParaRPr>
          </a:p>
          <a:p>
            <a:r>
              <a:rPr lang="en-US" sz="2000" dirty="0">
                <a:sym typeface="Wingdings" pitchFamily="2" charset="2"/>
              </a:rPr>
              <a:t>For both:</a:t>
            </a:r>
          </a:p>
          <a:p>
            <a:pPr marL="285750" indent="-285750">
              <a:buFont typeface="Arial" panose="020B0604020202020204" pitchFamily="34" charset="0"/>
              <a:buChar char="•"/>
            </a:pPr>
            <a:r>
              <a:rPr lang="en-US" sz="2000" dirty="0">
                <a:sym typeface="Wingdings" pitchFamily="2" charset="2"/>
                <a:hlinkClick r:id="rId4"/>
              </a:rPr>
              <a:t>https://osf.io</a:t>
            </a:r>
            <a:endParaRPr lang="en-US" sz="2000" dirty="0">
              <a:sym typeface="Wingdings" pitchFamily="2" charset="2"/>
            </a:endParaRPr>
          </a:p>
          <a:p>
            <a:pPr marL="285750" indent="-285750">
              <a:buFont typeface="Arial" panose="020B0604020202020204" pitchFamily="34" charset="0"/>
              <a:buChar char="•"/>
            </a:pPr>
            <a:r>
              <a:rPr lang="en-US" sz="2000" dirty="0" err="1">
                <a:sym typeface="Wingdings" pitchFamily="2" charset="2"/>
              </a:rPr>
              <a:t>Github</a:t>
            </a:r>
            <a:endParaRPr lang="en-US" sz="2000" dirty="0">
              <a:sym typeface="Wingdings" pitchFamily="2" charset="2"/>
            </a:endParaRPr>
          </a:p>
          <a:p>
            <a:pPr marL="285750" indent="-285750">
              <a:buFont typeface="Arial" panose="020B0604020202020204" pitchFamily="34" charset="0"/>
              <a:buChar char="•"/>
            </a:pPr>
            <a:r>
              <a:rPr lang="en-US" sz="2000" dirty="0">
                <a:sym typeface="Wingdings" pitchFamily="2" charset="2"/>
              </a:rPr>
              <a:t>R studio</a:t>
            </a:r>
          </a:p>
          <a:p>
            <a:pPr marL="285750" indent="-285750">
              <a:buFont typeface="Arial" panose="020B0604020202020204" pitchFamily="34" charset="0"/>
              <a:buChar char="•"/>
            </a:pPr>
            <a:endParaRPr lang="en-US" dirty="0">
              <a:sym typeface="Wingdings" pitchFamily="2" charset="2"/>
            </a:endParaRPr>
          </a:p>
          <a:p>
            <a:endParaRPr lang="en-US" dirty="0"/>
          </a:p>
        </p:txBody>
      </p:sp>
    </p:spTree>
    <p:extLst>
      <p:ext uri="{BB962C8B-B14F-4D97-AF65-F5344CB8AC3E}">
        <p14:creationId xmlns:p14="http://schemas.microsoft.com/office/powerpoint/2010/main" val="1523444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344A667-5005-9F4A-BC8C-7A2651E2D98F}"/>
              </a:ext>
            </a:extLst>
          </p:cNvPr>
          <p:cNvPicPr>
            <a:picLocks noChangeAspect="1"/>
          </p:cNvPicPr>
          <p:nvPr/>
        </p:nvPicPr>
        <p:blipFill>
          <a:blip r:embed="rId3"/>
          <a:stretch>
            <a:fillRect/>
          </a:stretch>
        </p:blipFill>
        <p:spPr>
          <a:xfrm>
            <a:off x="2436159" y="0"/>
            <a:ext cx="7243482" cy="2760391"/>
          </a:xfrm>
          <a:prstGeom prst="rect">
            <a:avLst/>
          </a:prstGeom>
        </p:spPr>
      </p:pic>
      <p:pic>
        <p:nvPicPr>
          <p:cNvPr id="2" name="Picture 1">
            <a:extLst>
              <a:ext uri="{FF2B5EF4-FFF2-40B4-BE49-F238E27FC236}">
                <a16:creationId xmlns:a16="http://schemas.microsoft.com/office/drawing/2014/main" id="{55ED7484-41AC-2247-AD18-578D986E8A4B}"/>
              </a:ext>
            </a:extLst>
          </p:cNvPr>
          <p:cNvPicPr>
            <a:picLocks noChangeAspect="1"/>
          </p:cNvPicPr>
          <p:nvPr/>
        </p:nvPicPr>
        <p:blipFill>
          <a:blip r:embed="rId4"/>
          <a:stretch>
            <a:fillRect/>
          </a:stretch>
        </p:blipFill>
        <p:spPr>
          <a:xfrm>
            <a:off x="6961534" y="3429000"/>
            <a:ext cx="4768504" cy="3200400"/>
          </a:xfrm>
          <a:prstGeom prst="rect">
            <a:avLst/>
          </a:prstGeom>
        </p:spPr>
      </p:pic>
      <p:pic>
        <p:nvPicPr>
          <p:cNvPr id="3" name="Picture 2">
            <a:extLst>
              <a:ext uri="{FF2B5EF4-FFF2-40B4-BE49-F238E27FC236}">
                <a16:creationId xmlns:a16="http://schemas.microsoft.com/office/drawing/2014/main" id="{B1E1695B-5E0C-4C45-B864-CA1406780E10}"/>
              </a:ext>
            </a:extLst>
          </p:cNvPr>
          <p:cNvPicPr>
            <a:picLocks noChangeAspect="1"/>
          </p:cNvPicPr>
          <p:nvPr/>
        </p:nvPicPr>
        <p:blipFill>
          <a:blip r:embed="rId5"/>
          <a:stretch>
            <a:fillRect/>
          </a:stretch>
        </p:blipFill>
        <p:spPr>
          <a:xfrm>
            <a:off x="455073" y="2919608"/>
            <a:ext cx="4805901" cy="3608192"/>
          </a:xfrm>
          <a:prstGeom prst="rect">
            <a:avLst/>
          </a:prstGeom>
        </p:spPr>
      </p:pic>
      <p:sp>
        <p:nvSpPr>
          <p:cNvPr id="5" name="TextBox 4">
            <a:extLst>
              <a:ext uri="{FF2B5EF4-FFF2-40B4-BE49-F238E27FC236}">
                <a16:creationId xmlns:a16="http://schemas.microsoft.com/office/drawing/2014/main" id="{E3C837B4-9558-1646-80C3-401C641C85C2}"/>
              </a:ext>
            </a:extLst>
          </p:cNvPr>
          <p:cNvSpPr txBox="1"/>
          <p:nvPr/>
        </p:nvSpPr>
        <p:spPr>
          <a:xfrm>
            <a:off x="10101263" y="780030"/>
            <a:ext cx="1557337" cy="1200329"/>
          </a:xfrm>
          <a:prstGeom prst="rect">
            <a:avLst/>
          </a:prstGeom>
          <a:noFill/>
        </p:spPr>
        <p:txBody>
          <a:bodyPr wrap="square" rtlCol="0">
            <a:spAutoFit/>
          </a:bodyPr>
          <a:lstStyle/>
          <a:p>
            <a:r>
              <a:rPr lang="en-US" sz="7200" dirty="0">
                <a:latin typeface="Avenir Roman" panose="02000503020000020003" pitchFamily="2" charset="0"/>
              </a:rPr>
              <a:t>!!!!!</a:t>
            </a:r>
          </a:p>
        </p:txBody>
      </p:sp>
      <p:sp>
        <p:nvSpPr>
          <p:cNvPr id="9" name="TextBox 8">
            <a:extLst>
              <a:ext uri="{FF2B5EF4-FFF2-40B4-BE49-F238E27FC236}">
                <a16:creationId xmlns:a16="http://schemas.microsoft.com/office/drawing/2014/main" id="{BA2F94B9-69EA-7746-9645-BED56F800B45}"/>
              </a:ext>
            </a:extLst>
          </p:cNvPr>
          <p:cNvSpPr txBox="1"/>
          <p:nvPr/>
        </p:nvSpPr>
        <p:spPr>
          <a:xfrm>
            <a:off x="668011" y="780030"/>
            <a:ext cx="1557337" cy="1200329"/>
          </a:xfrm>
          <a:prstGeom prst="rect">
            <a:avLst/>
          </a:prstGeom>
          <a:noFill/>
        </p:spPr>
        <p:txBody>
          <a:bodyPr wrap="square" rtlCol="0">
            <a:spAutoFit/>
          </a:bodyPr>
          <a:lstStyle/>
          <a:p>
            <a:r>
              <a:rPr lang="en-US" sz="7200" dirty="0">
                <a:latin typeface="Avenir Roman" panose="02000503020000020003" pitchFamily="2" charset="0"/>
              </a:rPr>
              <a:t>!!!!!</a:t>
            </a:r>
          </a:p>
        </p:txBody>
      </p:sp>
    </p:spTree>
    <p:extLst>
      <p:ext uri="{BB962C8B-B14F-4D97-AF65-F5344CB8AC3E}">
        <p14:creationId xmlns:p14="http://schemas.microsoft.com/office/powerpoint/2010/main" val="119570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1312D86-55F9-1C45-9B24-269F116AA1C5}"/>
              </a:ext>
            </a:extLst>
          </p:cNvPr>
          <p:cNvPicPr>
            <a:picLocks noChangeAspect="1"/>
          </p:cNvPicPr>
          <p:nvPr/>
        </p:nvPicPr>
        <p:blipFill>
          <a:blip r:embed="rId3"/>
          <a:stretch>
            <a:fillRect/>
          </a:stretch>
        </p:blipFill>
        <p:spPr>
          <a:xfrm>
            <a:off x="5254625" y="0"/>
            <a:ext cx="6769100" cy="6311900"/>
          </a:xfrm>
          <a:prstGeom prst="rect">
            <a:avLst/>
          </a:prstGeom>
        </p:spPr>
      </p:pic>
      <p:pic>
        <p:nvPicPr>
          <p:cNvPr id="7" name="Picture 6">
            <a:extLst>
              <a:ext uri="{FF2B5EF4-FFF2-40B4-BE49-F238E27FC236}">
                <a16:creationId xmlns:a16="http://schemas.microsoft.com/office/drawing/2014/main" id="{F7FD4B83-E429-C34D-BC88-B4644D6484A1}"/>
              </a:ext>
            </a:extLst>
          </p:cNvPr>
          <p:cNvPicPr>
            <a:picLocks noChangeAspect="1"/>
          </p:cNvPicPr>
          <p:nvPr/>
        </p:nvPicPr>
        <p:blipFill>
          <a:blip r:embed="rId4"/>
          <a:stretch>
            <a:fillRect/>
          </a:stretch>
        </p:blipFill>
        <p:spPr>
          <a:xfrm>
            <a:off x="0" y="805585"/>
            <a:ext cx="4920915" cy="3780703"/>
          </a:xfrm>
          <a:prstGeom prst="rect">
            <a:avLst/>
          </a:prstGeom>
        </p:spPr>
      </p:pic>
      <p:sp>
        <p:nvSpPr>
          <p:cNvPr id="8" name="Rectangle 7">
            <a:extLst>
              <a:ext uri="{FF2B5EF4-FFF2-40B4-BE49-F238E27FC236}">
                <a16:creationId xmlns:a16="http://schemas.microsoft.com/office/drawing/2014/main" id="{039C7935-C77A-5442-9906-C969B70AB9D4}"/>
              </a:ext>
            </a:extLst>
          </p:cNvPr>
          <p:cNvSpPr/>
          <p:nvPr/>
        </p:nvSpPr>
        <p:spPr>
          <a:xfrm>
            <a:off x="1129834" y="3697100"/>
            <a:ext cx="3639016" cy="103375"/>
          </a:xfrm>
          <a:prstGeom prst="rect">
            <a:avLst/>
          </a:prstGeom>
          <a:solidFill>
            <a:srgbClr val="FFFF00">
              <a:alpha val="2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472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A1729D5-61CE-8444-B3D7-0DDD4F531DEB}"/>
              </a:ext>
            </a:extLst>
          </p:cNvPr>
          <p:cNvPicPr>
            <a:picLocks noChangeAspect="1"/>
          </p:cNvPicPr>
          <p:nvPr/>
        </p:nvPicPr>
        <p:blipFill>
          <a:blip r:embed="rId3"/>
          <a:stretch>
            <a:fillRect/>
          </a:stretch>
        </p:blipFill>
        <p:spPr>
          <a:xfrm>
            <a:off x="5486400" y="406979"/>
            <a:ext cx="6525623" cy="3234856"/>
          </a:xfrm>
          <a:prstGeom prst="rect">
            <a:avLst/>
          </a:prstGeom>
        </p:spPr>
      </p:pic>
      <p:sp>
        <p:nvSpPr>
          <p:cNvPr id="3" name="TextBox 2">
            <a:extLst>
              <a:ext uri="{FF2B5EF4-FFF2-40B4-BE49-F238E27FC236}">
                <a16:creationId xmlns:a16="http://schemas.microsoft.com/office/drawing/2014/main" id="{26087A04-6CEC-0E4F-8C2A-BDBD743BF4DA}"/>
              </a:ext>
            </a:extLst>
          </p:cNvPr>
          <p:cNvSpPr txBox="1"/>
          <p:nvPr/>
        </p:nvSpPr>
        <p:spPr>
          <a:xfrm>
            <a:off x="457199" y="406979"/>
            <a:ext cx="4351283" cy="6247864"/>
          </a:xfrm>
          <a:prstGeom prst="rect">
            <a:avLst/>
          </a:prstGeom>
          <a:noFill/>
        </p:spPr>
        <p:txBody>
          <a:bodyPr wrap="square" rtlCol="0">
            <a:spAutoFit/>
          </a:bodyPr>
          <a:lstStyle/>
          <a:p>
            <a:r>
              <a:rPr lang="en-US" sz="2000" b="1" dirty="0">
                <a:latin typeface="Avenir Roman" panose="02000503020000020003" pitchFamily="2" charset="0"/>
              </a:rPr>
              <a:t>Skeptics</a:t>
            </a:r>
          </a:p>
          <a:p>
            <a:pPr marL="285750" indent="-285750">
              <a:buFont typeface="Arial" panose="020B0604020202020204" pitchFamily="34" charset="0"/>
              <a:buChar char="•"/>
            </a:pPr>
            <a:r>
              <a:rPr lang="en-US" sz="2000" dirty="0">
                <a:latin typeface="Avenir Roman" panose="02000503020000020003" pitchFamily="2" charset="0"/>
              </a:rPr>
              <a:t>Replication attempts themselves were too small (need higher Ns)</a:t>
            </a:r>
          </a:p>
          <a:p>
            <a:pPr marL="285750" indent="-285750">
              <a:buFont typeface="Arial" panose="020B0604020202020204" pitchFamily="34" charset="0"/>
              <a:buChar char="•"/>
            </a:pPr>
            <a:r>
              <a:rPr lang="en-US" sz="2000" dirty="0">
                <a:latin typeface="Avenir Roman" panose="02000503020000020003" pitchFamily="2" charset="0"/>
              </a:rPr>
              <a:t>Researchers involved might have not been competent</a:t>
            </a:r>
          </a:p>
          <a:p>
            <a:pPr marL="285750" indent="-285750">
              <a:buFont typeface="Arial" panose="020B0604020202020204" pitchFamily="34" charset="0"/>
              <a:buChar char="•"/>
            </a:pPr>
            <a:r>
              <a:rPr lang="en-US" sz="2000" dirty="0">
                <a:latin typeface="Avenir Roman" panose="02000503020000020003" pitchFamily="2" charset="0"/>
              </a:rPr>
              <a:t>People vary – could get different results across different populations </a:t>
            </a:r>
          </a:p>
          <a:p>
            <a:pPr marL="285750" indent="-285750">
              <a:buFont typeface="Arial" panose="020B0604020202020204" pitchFamily="34" charset="0"/>
              <a:buChar char="•"/>
            </a:pPr>
            <a:endParaRPr lang="en-US" sz="2000" dirty="0">
              <a:latin typeface="Avenir Roman" panose="02000503020000020003" pitchFamily="2" charset="0"/>
            </a:endParaRPr>
          </a:p>
          <a:p>
            <a:r>
              <a:rPr lang="en-US" sz="2000" b="1" dirty="0">
                <a:latin typeface="Avenir Roman" panose="02000503020000020003" pitchFamily="2" charset="0"/>
              </a:rPr>
              <a:t>Many labs 2</a:t>
            </a:r>
          </a:p>
          <a:p>
            <a:pPr marL="285750" indent="-285750">
              <a:buFont typeface="Arial" panose="020B0604020202020204" pitchFamily="34" charset="0"/>
              <a:buChar char="•"/>
            </a:pPr>
            <a:r>
              <a:rPr lang="en-US" sz="2000" dirty="0">
                <a:latin typeface="Avenir Roman" panose="02000503020000020003" pitchFamily="2" charset="0"/>
              </a:rPr>
              <a:t>Replicated 21 studies in Nature and Science</a:t>
            </a:r>
          </a:p>
          <a:p>
            <a:pPr marL="285750" indent="-285750">
              <a:buFont typeface="Arial" panose="020B0604020202020204" pitchFamily="34" charset="0"/>
              <a:buChar char="•"/>
            </a:pPr>
            <a:r>
              <a:rPr lang="en-US" sz="2000" dirty="0">
                <a:latin typeface="Avenir Roman" panose="02000503020000020003" pitchFamily="2" charset="0"/>
              </a:rPr>
              <a:t>Total N = 15,305 </a:t>
            </a:r>
            <a:r>
              <a:rPr lang="en-US" sz="2000" dirty="0">
                <a:latin typeface="Avenir Roman" panose="02000503020000020003" pitchFamily="2" charset="0"/>
                <a:sym typeface="Wingdings" pitchFamily="2" charset="2"/>
              </a:rPr>
              <a:t> 60 times as many volunteers as the studies they were attempting to replicate!</a:t>
            </a:r>
          </a:p>
          <a:p>
            <a:pPr marL="285750" indent="-285750">
              <a:buFont typeface="Arial" panose="020B0604020202020204" pitchFamily="34" charset="0"/>
              <a:buChar char="•"/>
            </a:pPr>
            <a:r>
              <a:rPr lang="en-US" sz="2000" dirty="0">
                <a:latin typeface="Avenir Roman" panose="02000503020000020003" pitchFamily="2" charset="0"/>
                <a:sym typeface="Wingdings" pitchFamily="2" charset="2"/>
              </a:rPr>
              <a:t>Researchers vetted experiments beforehand</a:t>
            </a:r>
          </a:p>
          <a:p>
            <a:pPr marL="285750" indent="-285750">
              <a:buFont typeface="Arial" panose="020B0604020202020204" pitchFamily="34" charset="0"/>
              <a:buChar char="•"/>
            </a:pPr>
            <a:r>
              <a:rPr lang="en-US" sz="2000" dirty="0">
                <a:latin typeface="Avenir Roman" panose="02000503020000020003" pitchFamily="2" charset="0"/>
                <a:sym typeface="Wingdings" pitchFamily="2" charset="2"/>
              </a:rPr>
              <a:t>Repeated experiments across 36 countries</a:t>
            </a:r>
            <a:endParaRPr lang="en-US" sz="2000" dirty="0">
              <a:latin typeface="Avenir Roman" panose="02000503020000020003" pitchFamily="2" charset="0"/>
            </a:endParaRPr>
          </a:p>
        </p:txBody>
      </p:sp>
      <p:sp>
        <p:nvSpPr>
          <p:cNvPr id="4" name="TextBox 3">
            <a:extLst>
              <a:ext uri="{FF2B5EF4-FFF2-40B4-BE49-F238E27FC236}">
                <a16:creationId xmlns:a16="http://schemas.microsoft.com/office/drawing/2014/main" id="{BD99AE5B-9365-434E-ADB0-92FF166D5635}"/>
              </a:ext>
            </a:extLst>
          </p:cNvPr>
          <p:cNvSpPr txBox="1"/>
          <p:nvPr/>
        </p:nvSpPr>
        <p:spPr>
          <a:xfrm>
            <a:off x="6258910" y="4367048"/>
            <a:ext cx="5108028" cy="1200329"/>
          </a:xfrm>
          <a:prstGeom prst="rect">
            <a:avLst/>
          </a:prstGeom>
          <a:noFill/>
          <a:ln w="38100">
            <a:solidFill>
              <a:srgbClr val="FF9300"/>
            </a:solidFill>
          </a:ln>
        </p:spPr>
        <p:txBody>
          <a:bodyPr wrap="square" rtlCol="0">
            <a:spAutoFit/>
          </a:bodyPr>
          <a:lstStyle/>
          <a:p>
            <a:pPr algn="ctr"/>
            <a:r>
              <a:rPr lang="en-US" sz="3600" dirty="0">
                <a:latin typeface="Avenir Roman" panose="02000503020000020003" pitchFamily="2" charset="0"/>
              </a:rPr>
              <a:t>13/21 studies replicated!</a:t>
            </a:r>
          </a:p>
        </p:txBody>
      </p:sp>
    </p:spTree>
    <p:extLst>
      <p:ext uri="{BB962C8B-B14F-4D97-AF65-F5344CB8AC3E}">
        <p14:creationId xmlns:p14="http://schemas.microsoft.com/office/powerpoint/2010/main" val="3510685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C748CA9-BA7B-6E47-B958-266E21282FB2}"/>
              </a:ext>
            </a:extLst>
          </p:cNvPr>
          <p:cNvPicPr>
            <a:picLocks noChangeAspect="1"/>
          </p:cNvPicPr>
          <p:nvPr/>
        </p:nvPicPr>
        <p:blipFill>
          <a:blip r:embed="rId3"/>
          <a:stretch>
            <a:fillRect/>
          </a:stretch>
        </p:blipFill>
        <p:spPr>
          <a:xfrm>
            <a:off x="1351643" y="445988"/>
            <a:ext cx="8509000" cy="6273800"/>
          </a:xfrm>
          <a:prstGeom prst="rect">
            <a:avLst/>
          </a:prstGeom>
        </p:spPr>
      </p:pic>
      <p:sp>
        <p:nvSpPr>
          <p:cNvPr id="3" name="TextBox 2">
            <a:extLst>
              <a:ext uri="{FF2B5EF4-FFF2-40B4-BE49-F238E27FC236}">
                <a16:creationId xmlns:a16="http://schemas.microsoft.com/office/drawing/2014/main" id="{C050F98B-01A2-FB4C-AE8B-1275D8EE0FB9}"/>
              </a:ext>
            </a:extLst>
          </p:cNvPr>
          <p:cNvSpPr txBox="1"/>
          <p:nvPr/>
        </p:nvSpPr>
        <p:spPr>
          <a:xfrm>
            <a:off x="9339943" y="6565900"/>
            <a:ext cx="2547257" cy="307777"/>
          </a:xfrm>
          <a:prstGeom prst="rect">
            <a:avLst/>
          </a:prstGeom>
          <a:noFill/>
        </p:spPr>
        <p:txBody>
          <a:bodyPr wrap="square" rtlCol="0">
            <a:spAutoFit/>
          </a:bodyPr>
          <a:lstStyle/>
          <a:p>
            <a:r>
              <a:rPr lang="en-US" sz="1400" dirty="0"/>
              <a:t>From  Camerer et al., 2018</a:t>
            </a:r>
          </a:p>
        </p:txBody>
      </p:sp>
    </p:spTree>
    <p:extLst>
      <p:ext uri="{BB962C8B-B14F-4D97-AF65-F5344CB8AC3E}">
        <p14:creationId xmlns:p14="http://schemas.microsoft.com/office/powerpoint/2010/main" val="23403908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64357-CE0E-3D44-A0FA-4A1D9CE318EF}"/>
              </a:ext>
            </a:extLst>
          </p:cNvPr>
          <p:cNvSpPr>
            <a:spLocks noGrp="1"/>
          </p:cNvSpPr>
          <p:nvPr>
            <p:ph type="title"/>
          </p:nvPr>
        </p:nvSpPr>
        <p:spPr>
          <a:xfrm>
            <a:off x="609600" y="2286000"/>
            <a:ext cx="10972800" cy="1143000"/>
          </a:xfrm>
        </p:spPr>
        <p:txBody>
          <a:bodyPr/>
          <a:lstStyle/>
          <a:p>
            <a:r>
              <a:rPr lang="en-US" dirty="0">
                <a:latin typeface="Avenir Roman" panose="02000503020000020003" pitchFamily="2" charset="0"/>
              </a:rPr>
              <a:t>Why are we having a ‘replication crisis’?</a:t>
            </a:r>
          </a:p>
        </p:txBody>
      </p:sp>
    </p:spTree>
    <p:extLst>
      <p:ext uri="{BB962C8B-B14F-4D97-AF65-F5344CB8AC3E}">
        <p14:creationId xmlns:p14="http://schemas.microsoft.com/office/powerpoint/2010/main" val="3647229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F0E89-1610-6049-AF89-70B055D75DB3}"/>
              </a:ext>
            </a:extLst>
          </p:cNvPr>
          <p:cNvSpPr>
            <a:spLocks noGrp="1"/>
          </p:cNvSpPr>
          <p:nvPr>
            <p:ph type="title"/>
          </p:nvPr>
        </p:nvSpPr>
        <p:spPr/>
        <p:txBody>
          <a:bodyPr/>
          <a:lstStyle/>
          <a:p>
            <a:r>
              <a:rPr lang="en-US" dirty="0"/>
              <a:t>Some candidates</a:t>
            </a:r>
          </a:p>
        </p:txBody>
      </p:sp>
      <p:sp>
        <p:nvSpPr>
          <p:cNvPr id="3" name="Content Placeholder 2">
            <a:extLst>
              <a:ext uri="{FF2B5EF4-FFF2-40B4-BE49-F238E27FC236}">
                <a16:creationId xmlns:a16="http://schemas.microsoft.com/office/drawing/2014/main" id="{870E3FE2-B7A3-9648-B85A-A079347C04FC}"/>
              </a:ext>
            </a:extLst>
          </p:cNvPr>
          <p:cNvSpPr>
            <a:spLocks noGrp="1"/>
          </p:cNvSpPr>
          <p:nvPr>
            <p:ph idx="1"/>
          </p:nvPr>
        </p:nvSpPr>
        <p:spPr/>
        <p:txBody>
          <a:bodyPr/>
          <a:lstStyle/>
          <a:p>
            <a:r>
              <a:rPr lang="en-US" dirty="0"/>
              <a:t>Incentive structure: we get reward for positive, cool result</a:t>
            </a:r>
          </a:p>
          <a:p>
            <a:r>
              <a:rPr lang="en-US" dirty="0"/>
              <a:t>Fallibility of memory (what did you actually set out to do?)</a:t>
            </a:r>
          </a:p>
          <a:p>
            <a:r>
              <a:rPr lang="en-US" dirty="0"/>
              <a:t>Cognitive biases (consciously occurring or not)</a:t>
            </a:r>
          </a:p>
        </p:txBody>
      </p:sp>
    </p:spTree>
    <p:extLst>
      <p:ext uri="{BB962C8B-B14F-4D97-AF65-F5344CB8AC3E}">
        <p14:creationId xmlns:p14="http://schemas.microsoft.com/office/powerpoint/2010/main" val="2950934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556</TotalTime>
  <Words>2763</Words>
  <Application>Microsoft Macintosh PowerPoint</Application>
  <PresentationFormat>Widescreen</PresentationFormat>
  <Paragraphs>281</Paragraphs>
  <Slides>35</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Avenir Book</vt:lpstr>
      <vt:lpstr>Avenir Roman</vt:lpstr>
      <vt:lpstr>Calibri</vt:lpstr>
      <vt:lpstr>Wingdings</vt:lpstr>
      <vt:lpstr>Default Theme</vt:lpstr>
      <vt:lpstr>MindCore Open Science Workshop</vt:lpstr>
      <vt:lpstr>Today’s plan</vt:lpstr>
      <vt:lpstr>Today’s plan</vt:lpstr>
      <vt:lpstr>PowerPoint Presentation</vt:lpstr>
      <vt:lpstr>PowerPoint Presentation</vt:lpstr>
      <vt:lpstr>PowerPoint Presentation</vt:lpstr>
      <vt:lpstr>PowerPoint Presentation</vt:lpstr>
      <vt:lpstr>Why are we having a ‘replication crisis’?</vt:lpstr>
      <vt:lpstr>Some candidates</vt:lpstr>
      <vt:lpstr>Analytic Freedom</vt:lpstr>
      <vt:lpstr>General Solution</vt:lpstr>
      <vt:lpstr>My own example</vt:lpstr>
      <vt:lpstr>PowerPoint Presentation</vt:lpstr>
      <vt:lpstr>PowerPoint Presentation</vt:lpstr>
      <vt:lpstr>Analytic choices I made in first study</vt:lpstr>
      <vt:lpstr>Pre-registered  replication</vt:lpstr>
      <vt:lpstr>PowerPoint Presentation</vt:lpstr>
      <vt:lpstr>PowerPoint Presentation</vt:lpstr>
      <vt:lpstr>Pre-registration: What to include?</vt:lpstr>
      <vt:lpstr>Pre-registration</vt:lpstr>
      <vt:lpstr>Pre-registration</vt:lpstr>
      <vt:lpstr>What Pre-Reg doesn’t fix</vt:lpstr>
      <vt:lpstr>My personal experience</vt:lpstr>
      <vt:lpstr>Your experiences?</vt:lpstr>
      <vt:lpstr>Today’s plan</vt:lpstr>
      <vt:lpstr>The Standard ir-reproducible workflow</vt:lpstr>
      <vt:lpstr>Question for you</vt:lpstr>
      <vt:lpstr>Reproducible Analysis part 1</vt:lpstr>
      <vt:lpstr>Reproducible Analysis part 1</vt:lpstr>
      <vt:lpstr>Reproducible Analysis part 2</vt:lpstr>
      <vt:lpstr>Reproducible Analysis part 3</vt:lpstr>
      <vt:lpstr>Reproducible analysis: Theory</vt:lpstr>
      <vt:lpstr>Reproducible analysis: Reality</vt:lpstr>
      <vt:lpstr>Question for you</vt:lpstr>
      <vt:lpstr>Open Science Workshops/ Resources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MindCore Open Science Workshop</dc:title>
  <dc:creator>Julia Leonard</dc:creator>
  <cp:lastModifiedBy>Julia Leonard</cp:lastModifiedBy>
  <cp:revision>30</cp:revision>
  <dcterms:created xsi:type="dcterms:W3CDTF">2019-02-09T16:30:58Z</dcterms:created>
  <dcterms:modified xsi:type="dcterms:W3CDTF">2019-02-13T19:24:16Z</dcterms:modified>
</cp:coreProperties>
</file>

<file path=docProps/thumbnail.jpeg>
</file>